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8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33" r:id="rId16"/>
    <p:sldId id="267" r:id="rId17"/>
    <p:sldId id="269" r:id="rId18"/>
    <p:sldId id="270" r:id="rId19"/>
    <p:sldId id="271" r:id="rId20"/>
    <p:sldId id="272" r:id="rId21"/>
    <p:sldId id="273" r:id="rId22"/>
    <p:sldId id="331" r:id="rId23"/>
    <p:sldId id="275" r:id="rId24"/>
    <p:sldId id="276" r:id="rId25"/>
    <p:sldId id="277" r:id="rId26"/>
    <p:sldId id="352" r:id="rId27"/>
    <p:sldId id="279" r:id="rId28"/>
    <p:sldId id="280" r:id="rId29"/>
    <p:sldId id="353" r:id="rId30"/>
    <p:sldId id="282" r:id="rId31"/>
    <p:sldId id="354" r:id="rId32"/>
    <p:sldId id="284" r:id="rId33"/>
    <p:sldId id="355" r:id="rId34"/>
    <p:sldId id="356" r:id="rId35"/>
    <p:sldId id="334" r:id="rId36"/>
    <p:sldId id="351" r:id="rId37"/>
    <p:sldId id="336" r:id="rId38"/>
    <p:sldId id="337" r:id="rId39"/>
    <p:sldId id="338" r:id="rId40"/>
    <p:sldId id="357" r:id="rId41"/>
    <p:sldId id="358" r:id="rId42"/>
    <p:sldId id="341" r:id="rId43"/>
    <p:sldId id="359" r:id="rId44"/>
    <p:sldId id="34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50" r:id="rId54"/>
    <p:sldId id="303" r:id="rId55"/>
    <p:sldId id="304" r:id="rId56"/>
    <p:sldId id="305" r:id="rId57"/>
    <p:sldId id="306" r:id="rId58"/>
    <p:sldId id="307" r:id="rId59"/>
    <p:sldId id="308" r:id="rId60"/>
    <p:sldId id="345" r:id="rId61"/>
    <p:sldId id="309" r:id="rId62"/>
    <p:sldId id="310" r:id="rId63"/>
    <p:sldId id="311" r:id="rId64"/>
    <p:sldId id="346" r:id="rId65"/>
    <p:sldId id="312" r:id="rId66"/>
    <p:sldId id="313" r:id="rId67"/>
    <p:sldId id="314" r:id="rId68"/>
    <p:sldId id="315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47" r:id="rId77"/>
    <p:sldId id="349" r:id="rId78"/>
    <p:sldId id="324" r:id="rId79"/>
    <p:sldId id="325" r:id="rId80"/>
    <p:sldId id="326" r:id="rId81"/>
    <p:sldId id="327" r:id="rId82"/>
    <p:sldId id="360" r:id="rId83"/>
    <p:sldId id="348" r:id="rId84"/>
    <p:sldId id="332" r:id="rId85"/>
    <p:sldId id="329" r:id="rId86"/>
    <p:sldId id="330" r:id="rId8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D17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19" autoAdjust="0"/>
  </p:normalViewPr>
  <p:slideViewPr>
    <p:cSldViewPr snapToGrid="0">
      <p:cViewPr varScale="1">
        <p:scale>
          <a:sx n="83" d="100"/>
          <a:sy n="83" d="100"/>
        </p:scale>
        <p:origin x="16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 МО город Ирбит (36,1 тыс.чел.)</c:v>
                </c:pt>
                <c:pt idx="1">
                  <c:v>Тавдинский ГО (37,6 тыс.чел.)</c:v>
                </c:pt>
                <c:pt idx="2">
                  <c:v>Качканарский ГО (39,2 тыс.чел.)</c:v>
                </c:pt>
                <c:pt idx="3">
                  <c:v>ГО Красноуфимск        (37,7 тыс.чел.)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2132.3000000000002</c:v>
                </c:pt>
                <c:pt idx="1">
                  <c:v>1543.9</c:v>
                </c:pt>
                <c:pt idx="2">
                  <c:v>1910.8</c:v>
                </c:pt>
                <c:pt idx="3">
                  <c:v>2245.6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 МО город Ирбит (36,1 тыс.чел.)</c:v>
                </c:pt>
                <c:pt idx="1">
                  <c:v>Тавдинский ГО (37,6 тыс.чел.)</c:v>
                </c:pt>
                <c:pt idx="2">
                  <c:v>Качканарский ГО (39,2 тыс.чел.)</c:v>
                </c:pt>
                <c:pt idx="3">
                  <c:v>ГО Красноуфимск        (37,7 тыс.чел.)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2224.4</c:v>
                </c:pt>
                <c:pt idx="1">
                  <c:v>1504.3</c:v>
                </c:pt>
                <c:pt idx="2">
                  <c:v>1857.3</c:v>
                </c:pt>
                <c:pt idx="3">
                  <c:v>2185.5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0046512"/>
        <c:axId val="170047072"/>
      </c:barChart>
      <c:catAx>
        <c:axId val="170046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0047072"/>
        <c:crosses val="autoZero"/>
        <c:auto val="1"/>
        <c:lblAlgn val="ctr"/>
        <c:lblOffset val="100"/>
        <c:noMultiLvlLbl val="0"/>
      </c:catAx>
      <c:valAx>
        <c:axId val="170047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004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"/>
                  <c:y val="-2.7950310559006212E-2"/>
                </c:manualLayout>
              </c:layout>
              <c:tx>
                <c:rich>
                  <a:bodyPr/>
                  <a:lstStyle/>
                  <a:p>
                    <a:fld id="{65B26C6B-0DBF-4655-BE8E-B7D6A4F7E350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:</a:t>
                    </a:r>
                    <a:r>
                      <a:rPr lang="ru-RU" baseline="0" smtClean="0"/>
                      <a:t> </a:t>
                    </a:r>
                    <a:fld id="{472DA0A2-A2E6-4B3F-AD36-7A2715F3D36F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6028622540250446E-2"/>
                  <c:y val="2.7950310559006212E-2"/>
                </c:manualLayout>
              </c:layout>
              <c:tx>
                <c:rich>
                  <a:bodyPr/>
                  <a:lstStyle/>
                  <a:p>
                    <a:fld id="{57EFB3F5-C4A0-4D5B-9EFA-F13A86CBB471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: </a:t>
                    </a:r>
                    <a:fld id="{464914E8-883E-4E53-AA24-523B7F38600D}" type="VALUE">
                      <a:rPr lang="ru-RU" baseline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5.9630292188431726E-3"/>
                  <c:y val="-6.2111801242237166E-3"/>
                </c:manualLayout>
              </c:layout>
              <c:tx>
                <c:rich>
                  <a:bodyPr/>
                  <a:lstStyle/>
                  <a:p>
                    <a:fld id="{337D7F08-60F3-4BD4-A21C-A1EDFE2FFD03}" type="CATEGORYNAME">
                      <a:rPr lang="ru-RU" smtClean="0"/>
                      <a:pPr/>
                      <a:t>[ИМЯ КАТЕГОРИИ]</a:t>
                    </a:fld>
                    <a:r>
                      <a:rPr lang="ru-RU" smtClean="0"/>
                      <a:t>:</a:t>
                    </a:r>
                    <a:r>
                      <a:rPr lang="ru-RU" baseline="0" smtClean="0"/>
                      <a:t>           </a:t>
                    </a:r>
                    <a:fld id="{60700A41-1358-4A05-B223-5B7DF86A8A66}" type="VALUE">
                      <a:rPr lang="ru-RU" baseline="0" smtClean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981514609421641E-3"/>
                  <c:y val="-1.2422360248447204E-2"/>
                </c:manualLayout>
              </c:layout>
              <c:tx>
                <c:rich>
                  <a:bodyPr/>
                  <a:lstStyle/>
                  <a:p>
                    <a:fld id="{030D89CC-BB50-4A95-BEC0-168D446B4102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smtClean="0"/>
                      <a:t>: </a:t>
                    </a:r>
                    <a:fld id="{235641FE-1772-4985-83FE-AE5C150660EC}" type="VALUE">
                      <a:rPr lang="ru-RU" baseline="0" smtClean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Культура</c:v>
                </c:pt>
                <c:pt idx="1">
                  <c:v>Социальная политика</c:v>
                </c:pt>
                <c:pt idx="2">
                  <c:v>Образование</c:v>
                </c:pt>
                <c:pt idx="3">
                  <c:v>Спорт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116350.1</c:v>
                </c:pt>
                <c:pt idx="1">
                  <c:v>142853.5</c:v>
                </c:pt>
                <c:pt idx="2">
                  <c:v>1173837.8</c:v>
                </c:pt>
                <c:pt idx="3">
                  <c:v>66029.600000000006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239068277991687"/>
          <c:y val="1.8725658013975872E-2"/>
          <c:w val="0.56991125720292191"/>
          <c:h val="0.95314134965865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606340928102405E-4"/>
                  <c:y val="-1.96343047378663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Образование</c:v>
                </c:pt>
                <c:pt idx="1">
                  <c:v>Жилищно-коммунальное хозяйство</c:v>
                </c:pt>
                <c:pt idx="2">
                  <c:v>Национальная экономика</c:v>
                </c:pt>
                <c:pt idx="3">
                  <c:v>Социальная политика</c:v>
                </c:pt>
                <c:pt idx="4">
                  <c:v>Культура, кинематография</c:v>
                </c:pt>
                <c:pt idx="5">
                  <c:v>Общегосударственные вопросы</c:v>
                </c:pt>
                <c:pt idx="6">
                  <c:v>Физическая культура и спорт</c:v>
                </c:pt>
                <c:pt idx="7">
                  <c:v>Национальная безопасность и правоохранительная деятельность</c:v>
                </c:pt>
                <c:pt idx="8">
                  <c:v>Охрана окружающей среды</c:v>
                </c:pt>
                <c:pt idx="9">
                  <c:v>Обслуживание муниципального долга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1173837.8</c:v>
                </c:pt>
                <c:pt idx="1">
                  <c:v>334494.09999999998</c:v>
                </c:pt>
                <c:pt idx="2">
                  <c:v>225344.7</c:v>
                </c:pt>
                <c:pt idx="3">
                  <c:v>142853.5</c:v>
                </c:pt>
                <c:pt idx="4">
                  <c:v>116350.1</c:v>
                </c:pt>
                <c:pt idx="5">
                  <c:v>112341.4</c:v>
                </c:pt>
                <c:pt idx="6" formatCode="General">
                  <c:v>66029.600000000006</c:v>
                </c:pt>
                <c:pt idx="7" formatCode="General">
                  <c:v>9305.6</c:v>
                </c:pt>
                <c:pt idx="8" formatCode="General">
                  <c:v>1910.3</c:v>
                </c:pt>
                <c:pt idx="9" formatCode="General">
                  <c:v>1688</c:v>
                </c:pt>
                <c:pt idx="10" formatCode="General">
                  <c:v>1299.5999999999999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5452144"/>
        <c:axId val="175452704"/>
      </c:barChart>
      <c:catAx>
        <c:axId val="17545214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452704"/>
        <c:crosses val="autoZero"/>
        <c:auto val="1"/>
        <c:lblAlgn val="ctr"/>
        <c:lblOffset val="100"/>
        <c:noMultiLvlLbl val="0"/>
      </c:catAx>
      <c:valAx>
        <c:axId val="17545270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one"/>
        <c:spPr>
          <a:noFill/>
          <a:ln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452144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847876.1</c:v>
                </c:pt>
                <c:pt idx="1">
                  <c:v>1023531.8</c:v>
                </c:pt>
                <c:pt idx="2">
                  <c:v>1002762.2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2107904"/>
        <c:axId val="242108464"/>
      </c:barChart>
      <c:catAx>
        <c:axId val="24210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2108464"/>
        <c:crosses val="autoZero"/>
        <c:auto val="1"/>
        <c:lblAlgn val="ctr"/>
        <c:lblOffset val="100"/>
        <c:noMultiLvlLbl val="0"/>
      </c:catAx>
      <c:valAx>
        <c:axId val="24210846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4210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3858818147025E-2"/>
          <c:y val="0.24488064478809146"/>
          <c:w val="0.9704611766243707"/>
          <c:h val="0.60021714431494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135908.70000000001</c:v>
                </c:pt>
                <c:pt idx="1">
                  <c:v>144019.20000000001</c:v>
                </c:pt>
                <c:pt idx="2">
                  <c:v>143668.1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2110704"/>
        <c:axId val="242111264"/>
      </c:barChart>
      <c:catAx>
        <c:axId val="24211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2111264"/>
        <c:crosses val="autoZero"/>
        <c:auto val="1"/>
        <c:lblAlgn val="ctr"/>
        <c:lblOffset val="100"/>
        <c:noMultiLvlLbl val="0"/>
      </c:catAx>
      <c:valAx>
        <c:axId val="24211126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4211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14695</c:v>
                </c:pt>
                <c:pt idx="1">
                  <c:v>19885.3</c:v>
                </c:pt>
                <c:pt idx="2">
                  <c:v>19885.3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3880192"/>
        <c:axId val="243880752"/>
      </c:barChart>
      <c:catAx>
        <c:axId val="24388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3880752"/>
        <c:crosses val="autoZero"/>
        <c:auto val="1"/>
        <c:lblAlgn val="ctr"/>
        <c:lblOffset val="100"/>
        <c:noMultiLvlLbl val="0"/>
      </c:catAx>
      <c:valAx>
        <c:axId val="24388075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4388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60061.5</c:v>
                </c:pt>
                <c:pt idx="1">
                  <c:v>65743.8</c:v>
                </c:pt>
                <c:pt idx="2">
                  <c:v>65730.7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4840768"/>
        <c:axId val="244841888"/>
      </c:barChart>
      <c:catAx>
        <c:axId val="24484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4841888"/>
        <c:crosses val="autoZero"/>
        <c:auto val="1"/>
        <c:lblAlgn val="ctr"/>
        <c:lblOffset val="100"/>
        <c:noMultiLvlLbl val="0"/>
      </c:catAx>
      <c:valAx>
        <c:axId val="24484188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4484076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77830</c:v>
                </c:pt>
                <c:pt idx="1">
                  <c:v>97303.3</c:v>
                </c:pt>
                <c:pt idx="2">
                  <c:v>94832.1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4843568"/>
        <c:axId val="244844128"/>
      </c:barChart>
      <c:catAx>
        <c:axId val="24484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4844128"/>
        <c:crosses val="autoZero"/>
        <c:auto val="1"/>
        <c:lblAlgn val="ctr"/>
        <c:lblOffset val="100"/>
        <c:noMultiLvlLbl val="0"/>
      </c:catAx>
      <c:valAx>
        <c:axId val="24484412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4484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12454.5</c:v>
                </c:pt>
                <c:pt idx="1">
                  <c:v>12863.7</c:v>
                </c:pt>
                <c:pt idx="2">
                  <c:v>12845.5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2628512"/>
        <c:axId val="242629072"/>
      </c:barChart>
      <c:catAx>
        <c:axId val="24262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2629072"/>
        <c:crosses val="autoZero"/>
        <c:auto val="1"/>
        <c:lblAlgn val="ctr"/>
        <c:lblOffset val="100"/>
        <c:noMultiLvlLbl val="0"/>
      </c:catAx>
      <c:valAx>
        <c:axId val="24262907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4262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124356.1</c:v>
                </c:pt>
                <c:pt idx="1">
                  <c:v>125003.3</c:v>
                </c:pt>
                <c:pt idx="2">
                  <c:v>123841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5764048"/>
        <c:axId val="175763488"/>
      </c:barChart>
      <c:catAx>
        <c:axId val="17576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763488"/>
        <c:crosses val="autoZero"/>
        <c:auto val="1"/>
        <c:lblAlgn val="ctr"/>
        <c:lblOffset val="100"/>
        <c:noMultiLvlLbl val="0"/>
      </c:catAx>
      <c:valAx>
        <c:axId val="17576348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576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468 018,4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468018.4</c:v>
                </c:pt>
                <c:pt idx="1">
                  <c:v>588122.6</c:v>
                </c:pt>
                <c:pt idx="2">
                  <c:v>520457.9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2626832"/>
        <c:axId val="242627392"/>
      </c:barChart>
      <c:catAx>
        <c:axId val="24262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2627392"/>
        <c:crosses val="autoZero"/>
        <c:auto val="1"/>
        <c:lblAlgn val="ctr"/>
        <c:lblOffset val="100"/>
        <c:noMultiLvlLbl val="0"/>
      </c:catAx>
      <c:valAx>
        <c:axId val="2426273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4262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889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4284926945115518E-2"/>
                  <c:y val="0.1173278198195730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9821521304683122E-2"/>
                  <c:y val="4.8281369620608985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4270172607165872E-2"/>
                  <c:y val="0.1045414401530982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999052469446431E-2"/>
                  <c:y val="9.6869713033368221E-2"/>
                </c:manualLayout>
              </c:layout>
              <c:tx>
                <c:rich>
                  <a:bodyPr/>
                  <a:lstStyle/>
                  <a:p>
                    <a:fld id="{02AA50CA-E8C4-403E-A917-E7ACA92CD392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</a:t>
                    </a:r>
                    <a:r>
                      <a:rPr lang="ru-RU" baseline="0" dirty="0" smtClean="0"/>
                      <a:t>    </a:t>
                    </a:r>
                    <a:fld id="{8D2C8FCC-213A-4EB7-9030-2F5E1DB2E897}" type="VALUE">
                      <a:rPr lang="ru-RU" baseline="0" smtClean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128754020557088"/>
                      <c:h val="9.001611285198284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1.1039962414776163E-2"/>
                  <c:y val="0.12811952425807788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2016 (факт)</c:v>
                </c:pt>
                <c:pt idx="1">
                  <c:v>2017 (факт)</c:v>
                </c:pt>
                <c:pt idx="2">
                  <c:v>2018 (факт)</c:v>
                </c:pt>
                <c:pt idx="3">
                  <c:v>2019 (факт)</c:v>
                </c:pt>
                <c:pt idx="4">
                  <c:v>2020 (факт)</c:v>
                </c:pt>
                <c:pt idx="5">
                  <c:v>2021 (факт)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1343482</c:v>
                </c:pt>
                <c:pt idx="1">
                  <c:v>1183084</c:v>
                </c:pt>
                <c:pt idx="2">
                  <c:v>1461535.6</c:v>
                </c:pt>
                <c:pt idx="3">
                  <c:v>1633545.6</c:v>
                </c:pt>
                <c:pt idx="4" formatCode="#,##0.00">
                  <c:v>1804735.2</c:v>
                </c:pt>
                <c:pt idx="5">
                  <c:v>2185454.7000000002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B0F0"/>
              </a:solidFill>
              <a:ln w="12700">
                <a:solidFill>
                  <a:srgbClr val="00B0F0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9.7057752661066837E-2"/>
                  <c:y val="-0.1122132679529831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3099272994519517"/>
                  <c:y val="-0.13011419948604794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5164880307466472"/>
                  <c:y val="-0.1122132679529831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0126273897670893"/>
                  <c:y val="-0.10965609269984306"/>
                </c:manualLayout>
              </c:layout>
              <c:tx>
                <c:rich>
                  <a:bodyPr/>
                  <a:lstStyle/>
                  <a:p>
                    <a:fld id="{C06F3D29-3179-4235-8178-7976FD7CBB2C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</a:t>
                    </a:r>
                    <a:r>
                      <a:rPr lang="ru-RU" baseline="0" dirty="0" smtClean="0"/>
                      <a:t>       </a:t>
                    </a:r>
                    <a:fld id="{FEA997F4-B06D-43F6-A211-98CF6F849302}" type="VALUE">
                      <a:rPr lang="ru-RU" baseline="0" smtClean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52433873264652"/>
                      <c:h val="9.001611285198284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2016 (факт)</c:v>
                </c:pt>
                <c:pt idx="1">
                  <c:v>2017 (факт)</c:v>
                </c:pt>
                <c:pt idx="2">
                  <c:v>2018 (факт)</c:v>
                </c:pt>
                <c:pt idx="3">
                  <c:v>2019 (факт)</c:v>
                </c:pt>
                <c:pt idx="4">
                  <c:v>2020 (факт)</c:v>
                </c:pt>
                <c:pt idx="5">
                  <c:v>2021 (факт)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1341980.5</c:v>
                </c:pt>
                <c:pt idx="1">
                  <c:v>1203966.2</c:v>
                </c:pt>
                <c:pt idx="2">
                  <c:v>1447357.3</c:v>
                </c:pt>
                <c:pt idx="3">
                  <c:v>1604469.7</c:v>
                </c:pt>
                <c:pt idx="4" formatCode="#,##0.00">
                  <c:v>1816309.8</c:v>
                </c:pt>
                <c:pt idx="5">
                  <c:v>2245551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0049872"/>
        <c:axId val="170050432"/>
      </c:lineChart>
      <c:catAx>
        <c:axId val="170049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050432"/>
        <c:crosses val="autoZero"/>
        <c:auto val="1"/>
        <c:lblAlgn val="ctr"/>
        <c:lblOffset val="100"/>
        <c:noMultiLvlLbl val="0"/>
      </c:catAx>
      <c:valAx>
        <c:axId val="170050432"/>
        <c:scaling>
          <c:orientation val="minMax"/>
          <c:min val="1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0049872"/>
        <c:crosses val="autoZero"/>
        <c:crossBetween val="midCat"/>
        <c:majorUnit val="2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8262.2999999999993</c:v>
                </c:pt>
                <c:pt idx="1">
                  <c:v>27450.3</c:v>
                </c:pt>
                <c:pt idx="2">
                  <c:v>27446.400000000001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6229808"/>
        <c:axId val="246230368"/>
      </c:barChart>
      <c:catAx>
        <c:axId val="24622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6230368"/>
        <c:crosses val="autoZero"/>
        <c:auto val="1"/>
        <c:lblAlgn val="ctr"/>
        <c:lblOffset val="100"/>
        <c:noMultiLvlLbl val="0"/>
      </c:catAx>
      <c:valAx>
        <c:axId val="24623036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4622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1880.3</c:v>
                </c:pt>
                <c:pt idx="1">
                  <c:v>1896</c:v>
                </c:pt>
                <c:pt idx="2">
                  <c:v>1878.2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2619376"/>
        <c:axId val="242619936"/>
      </c:barChart>
      <c:catAx>
        <c:axId val="24261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2619936"/>
        <c:crosses val="autoZero"/>
        <c:auto val="1"/>
        <c:lblAlgn val="ctr"/>
        <c:lblOffset val="100"/>
        <c:noMultiLvlLbl val="0"/>
      </c:catAx>
      <c:valAx>
        <c:axId val="24261993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4261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3.8263007368299386E-2"/>
          <c:w val="1"/>
          <c:h val="0.83843590272606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2020</c:v>
                </c:pt>
                <c:pt idx="1">
                  <c:v>План 2021</c:v>
                </c:pt>
                <c:pt idx="2">
                  <c:v>Факт 2021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41163.599999999999</c:v>
                </c:pt>
                <c:pt idx="1">
                  <c:v>183772.6</c:v>
                </c:pt>
                <c:pt idx="2">
                  <c:v>156899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654240"/>
        <c:axId val="248265440"/>
      </c:barChart>
      <c:catAx>
        <c:axId val="17365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8265440"/>
        <c:crosses val="autoZero"/>
        <c:auto val="1"/>
        <c:lblAlgn val="ctr"/>
        <c:lblOffset val="100"/>
        <c:noMultiLvlLbl val="0"/>
      </c:catAx>
      <c:valAx>
        <c:axId val="2482654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365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на </a:t>
            </a:r>
            <a:r>
              <a:rPr lang="ru-RU" dirty="0" smtClean="0"/>
              <a:t>01.01.2022 – 18 835,6 </a:t>
            </a:r>
            <a:r>
              <a:rPr lang="ru-RU" dirty="0"/>
              <a:t>тыс.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01.01.2019 - 26 706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1.6458910552161345E-2"/>
                  <c:y val="-0.3072467524899502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18835.599999999999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на </a:t>
            </a:r>
            <a:r>
              <a:rPr lang="ru-RU" dirty="0" smtClean="0"/>
              <a:t>01.01.2021 </a:t>
            </a:r>
            <a:r>
              <a:rPr lang="ru-RU" dirty="0"/>
              <a:t>- </a:t>
            </a:r>
            <a:r>
              <a:rPr lang="ru-RU" dirty="0" smtClean="0"/>
              <a:t>66 180,6 </a:t>
            </a:r>
            <a:r>
              <a:rPr lang="ru-RU" dirty="0"/>
              <a:t>тыс.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01.01.2020 - 59 046,8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Бюджетные кредиты, полученные от других уровней бюджетов РФ</c:v>
                </c:pt>
                <c:pt idx="1">
                  <c:v>Кредиты кредитных организаций</c:v>
                </c:pt>
                <c:pt idx="2">
                  <c:v>Муниципальные гарантии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27835.599999999999</c:v>
                </c:pt>
                <c:pt idx="1">
                  <c:v>33500</c:v>
                </c:pt>
                <c:pt idx="2">
                  <c:v>4845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ln w="50800" cap="rnd">
              <a:solidFill>
                <a:srgbClr val="0099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9FF"/>
              </a:solidFill>
              <a:ln w="88900">
                <a:solidFill>
                  <a:srgbClr val="0099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153420020683929E-2"/>
                  <c:y val="0.135228751352637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0408453515354618"/>
                  <c:y val="-5.91242195777796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4722250168977832"/>
                  <c:y val="-7.4467875177549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7655798257315195E-2"/>
                  <c:y val="5.8510473353788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2016 (факт)</c:v>
                </c:pt>
                <c:pt idx="1">
                  <c:v>2017 (факт)</c:v>
                </c:pt>
                <c:pt idx="2">
                  <c:v>2018 (факт)</c:v>
                </c:pt>
                <c:pt idx="3">
                  <c:v>2019 (факт)</c:v>
                </c:pt>
                <c:pt idx="4">
                  <c:v>2020 (факт)</c:v>
                </c:pt>
                <c:pt idx="5">
                  <c:v>2021 (факт)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-1501.5</c:v>
                </c:pt>
                <c:pt idx="1">
                  <c:v>20882.2</c:v>
                </c:pt>
                <c:pt idx="2">
                  <c:v>-14178.3</c:v>
                </c:pt>
                <c:pt idx="3">
                  <c:v>29075.9</c:v>
                </c:pt>
                <c:pt idx="4" formatCode="#,##0.00">
                  <c:v>11574.6</c:v>
                </c:pt>
                <c:pt idx="5">
                  <c:v>60096.3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9312928"/>
        <c:axId val="169313488"/>
      </c:lineChart>
      <c:catAx>
        <c:axId val="169312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313488"/>
        <c:crosses val="autoZero"/>
        <c:auto val="1"/>
        <c:lblAlgn val="ctr"/>
        <c:lblOffset val="100"/>
        <c:noMultiLvlLbl val="0"/>
      </c:catAx>
      <c:valAx>
        <c:axId val="16931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312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Безвозмездные поступления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567593.6</c:v>
                </c:pt>
                <c:pt idx="1">
                  <c:v>1558181.8</c:v>
                </c:pt>
                <c:pt idx="2">
                  <c:v>119775.6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442651</c:v>
                </c:pt>
                <c:pt idx="1">
                  <c:v>27114.3</c:v>
                </c:pt>
                <c:pt idx="2">
                  <c:v>43678</c:v>
                </c:pt>
                <c:pt idx="3">
                  <c:v>9200</c:v>
                </c:pt>
                <c:pt idx="4">
                  <c:v>1274.8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221317901213404E-2"/>
                  <c:y val="-5.55555555555555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123982638865079E-2"/>
                  <c:y val="-1.11111111111111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442916.9</c:v>
                </c:pt>
                <c:pt idx="1">
                  <c:v>27635.599999999999</c:v>
                </c:pt>
                <c:pt idx="2">
                  <c:v>44438.2</c:v>
                </c:pt>
                <c:pt idx="3">
                  <c:v>9265</c:v>
                </c:pt>
                <c:pt idx="4">
                  <c:v>1274.8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317968"/>
        <c:axId val="173653680"/>
      </c:barChart>
      <c:catAx>
        <c:axId val="169317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653680"/>
        <c:crosses val="autoZero"/>
        <c:auto val="1"/>
        <c:lblAlgn val="ctr"/>
        <c:lblOffset val="100"/>
        <c:noMultiLvlLbl val="0"/>
      </c:catAx>
      <c:valAx>
        <c:axId val="173653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9317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053294753033511E-3"/>
          <c:y val="1.1111111111111112E-2"/>
          <c:w val="0.96807068788583162"/>
          <c:h val="0.78503608923884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62A98FD-AFF6-4F96-AE46-CD3DC0744E88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C5CD36F-7353-4B2A-8470-D3B321884BD9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,0</a:t>
                    </a:r>
                  </a:p>
                  <a:p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 dirty="0" smtClean="0"/>
                  </a:p>
                  <a:p>
                    <a:r>
                      <a:rPr lang="en-US" dirty="0" smtClean="0"/>
                      <a:t>  </a:t>
                    </a:r>
                  </a:p>
                  <a:p>
                    <a:fld id="{66888936-0B04-4988-B110-4CF7165710B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,4</a:t>
                    </a:r>
                  </a:p>
                  <a:p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en-US" baseline="0" smtClean="0"/>
                      <a:t> 935,0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6333</c:v>
                </c:pt>
                <c:pt idx="1">
                  <c:v>9101</c:v>
                </c:pt>
                <c:pt idx="2">
                  <c:v>14597.4</c:v>
                </c:pt>
                <c:pt idx="3" formatCode="#,##0.00">
                  <c:v>8055.6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7694.6</c:v>
                </c:pt>
                <c:pt idx="1">
                  <c:v>9024.9</c:v>
                </c:pt>
                <c:pt idx="2">
                  <c:v>16046.8</c:v>
                </c:pt>
                <c:pt idx="3">
                  <c:v>9296.9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657040"/>
        <c:axId val="173657600"/>
      </c:barChart>
      <c:catAx>
        <c:axId val="173657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657600"/>
        <c:crosses val="autoZero"/>
        <c:auto val="1"/>
        <c:lblAlgn val="ctr"/>
        <c:lblOffset val="100"/>
        <c:noMultiLvlLbl val="0"/>
      </c:catAx>
      <c:valAx>
        <c:axId val="1736576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365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31240.799999999999</c:v>
                </c:pt>
                <c:pt idx="1">
                  <c:v>1405.8</c:v>
                </c:pt>
                <c:pt idx="2">
                  <c:v>2630.1</c:v>
                </c:pt>
                <c:pt idx="3">
                  <c:v>77602</c:v>
                </c:pt>
                <c:pt idx="4">
                  <c:v>4209.2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en-US" baseline="0" smtClean="0"/>
                      <a:t> 380,4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en-US" baseline="0" smtClean="0"/>
                      <a:t> 862,7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 formatCode="General">
                  <c:v>32690</c:v>
                </c:pt>
                <c:pt idx="1">
                  <c:v>1380.4</c:v>
                </c:pt>
                <c:pt idx="2" formatCode="General">
                  <c:v>2862.7</c:v>
                </c:pt>
                <c:pt idx="3" formatCode="General">
                  <c:v>77698.8</c:v>
                </c:pt>
                <c:pt idx="4" formatCode="General">
                  <c:v>5013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660400"/>
        <c:axId val="173660960"/>
      </c:barChart>
      <c:catAx>
        <c:axId val="17366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660960"/>
        <c:crosses val="autoZero"/>
        <c:auto val="1"/>
        <c:lblAlgn val="ctr"/>
        <c:lblOffset val="100"/>
        <c:noMultiLvlLbl val="0"/>
      </c:catAx>
      <c:valAx>
        <c:axId val="173660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366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5932949604059365"/>
                  <c:y val="1.25000000000001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737454429272554E-2"/>
                  <c:y val="9.37499999999999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Возврат остатков субсидий, субвенций</c:v>
                </c:pt>
                <c:pt idx="1">
                  <c:v>Трансферты</c:v>
                </c:pt>
                <c:pt idx="2">
                  <c:v>Субвенции</c:v>
                </c:pt>
                <c:pt idx="3">
                  <c:v>Субсидии</c:v>
                </c:pt>
                <c:pt idx="4">
                  <c:v>Дотации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-19107.3</c:v>
                </c:pt>
                <c:pt idx="1">
                  <c:v>270800.09999999998</c:v>
                </c:pt>
                <c:pt idx="2">
                  <c:v>652714.30000000005</c:v>
                </c:pt>
                <c:pt idx="3">
                  <c:v>283122.3</c:v>
                </c:pt>
                <c:pt idx="4">
                  <c:v>378203.2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4810266943507991"/>
                  <c:y val="-1.0985593734578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Возврат остатков субсидий, субвенций</c:v>
                </c:pt>
                <c:pt idx="1">
                  <c:v>Трансферты</c:v>
                </c:pt>
                <c:pt idx="2">
                  <c:v>Субвенции</c:v>
                </c:pt>
                <c:pt idx="3">
                  <c:v>Субсидии</c:v>
                </c:pt>
                <c:pt idx="4">
                  <c:v>Дотации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-19103.900000000001</c:v>
                </c:pt>
                <c:pt idx="1">
                  <c:v>264371.8</c:v>
                </c:pt>
                <c:pt idx="2">
                  <c:v>655003.5</c:v>
                </c:pt>
                <c:pt idx="3">
                  <c:v>279848.90000000002</c:v>
                </c:pt>
                <c:pt idx="4">
                  <c:v>378203.2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3365072"/>
        <c:axId val="173365632"/>
      </c:barChart>
      <c:catAx>
        <c:axId val="1733650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365632"/>
        <c:crosses val="autoZero"/>
        <c:auto val="1"/>
        <c:lblAlgn val="ctr"/>
        <c:lblOffset val="100"/>
        <c:noMultiLvlLbl val="0"/>
      </c:catAx>
      <c:valAx>
        <c:axId val="17336563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336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view3D>
      <c:rotX val="30"/>
      <c:rotY val="0"/>
      <c:rAngAx val="0"/>
      <c:perspective val="10"/>
    </c:view3D>
    <c:floor>
      <c:thickness val="0"/>
      <c:spPr>
        <a:solidFill>
          <a:srgbClr val="D9D9D9"/>
        </a:solidFill>
        <a:ln>
          <a:noFill/>
        </a:ln>
      </c:spPr>
    </c:floor>
    <c:sideWall>
      <c:thickness val="0"/>
      <c:spPr>
        <a:solidFill>
          <a:srgbClr val="D9D9D9"/>
        </a:solidFill>
        <a:ln>
          <a:noFill/>
        </a:ln>
      </c:spPr>
    </c:sideWall>
    <c:backWall>
      <c:thickness val="0"/>
      <c:spPr>
        <a:solidFill>
          <a:srgbClr val="D9D9D9"/>
        </a:solidFill>
        <a:ln>
          <a:noFill/>
        </a:ln>
      </c:spPr>
    </c:backWall>
    <c:plotArea>
      <c:layout>
        <c:manualLayout>
          <c:layoutTarget val="inner"/>
          <c:xMode val="edge"/>
          <c:yMode val="edge"/>
          <c:x val="0.14406149268534599"/>
          <c:y val="0.17514331015977599"/>
          <c:w val="0.40738904041656299"/>
          <c:h val="0.7461885595804369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5884783866435195"/>
          <c:y val="0.29284059031589199"/>
          <c:w val="0.43228499400752202"/>
          <c:h val="0.5574530373261770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zero"/>
    <c:showDLblsOverMax val="1"/>
  </c:chart>
  <c:spPr>
    <a:noFill/>
    <a:ln w="9360">
      <a:noFill/>
    </a:ln>
  </c:sp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6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6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6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CBD4B1D-4271-455B-AA2D-EDD44A3EA9C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7440" cy="4465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4" name="CustomShape 3"/>
          <p:cNvSpPr/>
          <p:nvPr/>
        </p:nvSpPr>
        <p:spPr>
          <a:xfrm>
            <a:off x="3849840" y="94298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E324F4D-4D09-4444-B7DF-6C88CEDB4EDB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54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15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4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36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2888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7440" cy="4465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7" name="CustomShape 3"/>
          <p:cNvSpPr/>
          <p:nvPr/>
        </p:nvSpPr>
        <p:spPr>
          <a:xfrm>
            <a:off x="3849840" y="94298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EDF2068-F555-406A-A0EE-6918BA53BE02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42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71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564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88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3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9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6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1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2" name="Line 10"/>
          <p:cNvSpPr/>
          <p:nvPr/>
        </p:nvSpPr>
        <p:spPr>
          <a:xfrm flipV="1">
            <a:off x="4562280" y="1576080"/>
            <a:ext cx="9720" cy="4818240"/>
          </a:xfrm>
          <a:prstGeom prst="line">
            <a:avLst/>
          </a:prstGeom>
          <a:ln w="9360">
            <a:solidFill>
              <a:schemeClr val="tx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PlaceHolder 1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4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65" name="PlaceHolder 1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0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1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11"/>
          <p:cNvSpPr/>
          <p:nvPr/>
        </p:nvSpPr>
        <p:spPr>
          <a:xfrm>
            <a:off x="8991720" y="324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2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3"/>
          <p:cNvSpPr/>
          <p:nvPr/>
        </p:nvSpPr>
        <p:spPr>
          <a:xfrm>
            <a:off x="0" y="0"/>
            <a:ext cx="9142560" cy="25131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Line 15"/>
          <p:cNvSpPr/>
          <p:nvPr/>
        </p:nvSpPr>
        <p:spPr>
          <a:xfrm>
            <a:off x="155520" y="2419200"/>
            <a:ext cx="8832600" cy="0"/>
          </a:xfrm>
          <a:prstGeom prst="line">
            <a:avLst/>
          </a:prstGeom>
          <a:ln w="1152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6"/>
          <p:cNvSpPr/>
          <p:nvPr/>
        </p:nvSpPr>
        <p:spPr>
          <a:xfrm>
            <a:off x="152280" y="15228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17"/>
          <p:cNvSpPr/>
          <p:nvPr/>
        </p:nvSpPr>
        <p:spPr>
          <a:xfrm>
            <a:off x="4267080" y="211464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CustomShape 18"/>
          <p:cNvSpPr/>
          <p:nvPr/>
        </p:nvSpPr>
        <p:spPr>
          <a:xfrm>
            <a:off x="4362480" y="220968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0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1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30.jpeg"/><Relationship Id="rId4" Type="http://schemas.openxmlformats.org/officeDocument/2006/relationships/image" Target="../media/image4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3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go-kruf.midural.ru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387360" y="3652947"/>
            <a:ext cx="8502840" cy="288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 algn="ctr"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Отчет об исполнении бюджета</a:t>
            </a:r>
            <a:r>
              <a:rPr lang="ru-RU" sz="3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городского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округа Красноуфимск 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за </a:t>
            </a:r>
            <a:r>
              <a:rPr lang="ru-RU" sz="3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2021 год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endParaRPr lang="ru-RU" sz="4000" b="0" strike="noStrike" spc="-1" dirty="0"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642960" y="214200"/>
            <a:ext cx="7991640" cy="699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Финансовое управление администрации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городского округа Красноуфимск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28" name="Picture 4" descr="Этот город самый лучший: Красноуфимск занял второе место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2" y="1526173"/>
            <a:ext cx="3793136" cy="223735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Город Красноуфимск: история и достопримечательности — Уралове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9" y="1543425"/>
            <a:ext cx="3786959" cy="218128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071721" y="214200"/>
            <a:ext cx="78589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Сведения об исполнении бюджета ГО Красноуфимск за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2021 год в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сравнении с другими муниципальными о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бразованиями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, в млн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. руб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43297752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071720" y="214200"/>
            <a:ext cx="7573719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доходов и расходов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2016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2021 годы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, тыс. 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0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11458137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33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071720" y="214200"/>
            <a:ext cx="7725167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дефицита (профицита)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2016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2021 годы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тыс. 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0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13170823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243080" y="283063"/>
            <a:ext cx="772820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Доходы бюджета в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2020-2021 г.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686784" y="4469337"/>
            <a:ext cx="2311009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+ 429 241,2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тыс. руб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605840" y="2049196"/>
            <a:ext cx="2947388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en-US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1 816 309,8 тыс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strike="noStrike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5029201" y="2000160"/>
            <a:ext cx="3256200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2021 год</a:t>
            </a:r>
            <a:endParaRPr lang="en-US" sz="2400" b="1" strike="noStrike" spc="-1" dirty="0" smtClean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2 245 551,0 тыс. руб.</a:t>
            </a:r>
            <a:endParaRPr lang="ru-RU" sz="2400" b="0" strike="noStrike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1" name="CustomShape 7"/>
          <p:cNvSpPr/>
          <p:nvPr/>
        </p:nvSpPr>
        <p:spPr>
          <a:xfrm>
            <a:off x="4025640" y="5335832"/>
            <a:ext cx="1290960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23,6 %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" name="CustomShape 9"/>
          <p:cNvSpPr/>
          <p:nvPr/>
        </p:nvSpPr>
        <p:spPr>
          <a:xfrm>
            <a:off x="4050567" y="4930920"/>
            <a:ext cx="1498680" cy="4986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5" name="Рисунок 16" descr="1410339261_allday_10.jpg"/>
          <p:cNvPicPr/>
          <p:nvPr/>
        </p:nvPicPr>
        <p:blipFill>
          <a:blip r:embed="rId2"/>
          <a:stretch/>
        </p:blipFill>
        <p:spPr>
          <a:xfrm>
            <a:off x="457200" y="2286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5122" name="Picture 2" descr="С финансами не расставайтесь: только 7% планируют бюджет больше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2" y="3875973"/>
            <a:ext cx="3454768" cy="1942347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Тульская городская Дума утвердила бюджет на 2019 и плановый период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48" y="3873406"/>
            <a:ext cx="2917371" cy="194491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071720" y="214200"/>
            <a:ext cx="762012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Структура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доходов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за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2021 год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27" name="Рисунок 9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328" name="CustomShape 2"/>
          <p:cNvSpPr/>
          <p:nvPr/>
        </p:nvSpPr>
        <p:spPr>
          <a:xfrm>
            <a:off x="7444440" y="1714680"/>
            <a:ext cx="143856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Georgia"/>
                <a:ea typeface="Raavi"/>
              </a:rPr>
              <a:t>В тыс.руб.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55810503"/>
              </p:ext>
            </p:extLst>
          </p:nvPr>
        </p:nvGraphicFramePr>
        <p:xfrm>
          <a:off x="285840" y="1397000"/>
          <a:ext cx="8597160" cy="494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02341330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0" name="CustomShape 1"/>
          <p:cNvSpPr/>
          <p:nvPr/>
        </p:nvSpPr>
        <p:spPr>
          <a:xfrm>
            <a:off x="1071720" y="309792"/>
            <a:ext cx="7499425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доходов муниципального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образования ГО 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2021 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819743" y="1641544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100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,1%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2515150" y="456684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101,9%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4185248" y="441522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101,7%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5862320" y="4568165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100,7%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5" name="CustomShape 6"/>
          <p:cNvSpPr/>
          <p:nvPr/>
        </p:nvSpPr>
        <p:spPr>
          <a:xfrm>
            <a:off x="7606080" y="46857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6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80714361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6" name="CustomShape 1"/>
          <p:cNvSpPr/>
          <p:nvPr/>
        </p:nvSpPr>
        <p:spPr>
          <a:xfrm>
            <a:off x="1071720" y="368088"/>
            <a:ext cx="7850051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доходов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муниципального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образования ГО 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2021 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974443" y="3123349"/>
            <a:ext cx="1046629" cy="469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121,5%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3040609" y="2816983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99,2%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0" name="CustomShape 4"/>
          <p:cNvSpPr/>
          <p:nvPr/>
        </p:nvSpPr>
        <p:spPr>
          <a:xfrm>
            <a:off x="5198742" y="15582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109,9%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1" name="CustomShape 5"/>
          <p:cNvSpPr/>
          <p:nvPr/>
        </p:nvSpPr>
        <p:spPr>
          <a:xfrm>
            <a:off x="7297543" y="2941223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104,1%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16436093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2" name="CustomShape 1"/>
          <p:cNvSpPr/>
          <p:nvPr/>
        </p:nvSpPr>
        <p:spPr>
          <a:xfrm>
            <a:off x="1071720" y="355624"/>
            <a:ext cx="787924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Исполнение неналоговых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доходов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2021 г.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7547572" y="395712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119,1%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5940529" y="147828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100,1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4271361" y="438146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108,8%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2597898" y="4463311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98,2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7" name="CustomShape 6"/>
          <p:cNvSpPr/>
          <p:nvPr/>
        </p:nvSpPr>
        <p:spPr>
          <a:xfrm>
            <a:off x="755197" y="3023876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104,6%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069233" y="314784"/>
            <a:ext cx="7871567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безвозмездных поступлений 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2021 год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7864120" y="253185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97,6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7882120" y="507669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100 %</a:t>
            </a:r>
            <a:endParaRPr lang="ru-RU" sz="1400" b="0" strike="noStrike" spc="-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7786000" y="3363810"/>
            <a:ext cx="76448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100,4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7949080" y="416697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98,8%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7883920" y="1676130"/>
            <a:ext cx="809237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100,0 </a:t>
            </a: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88235647"/>
              </p:ext>
            </p:extLst>
          </p:nvPr>
        </p:nvGraphicFramePr>
        <p:xfrm>
          <a:off x="200416" y="1397000"/>
          <a:ext cx="7408082" cy="462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9473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1071720" y="263318"/>
            <a:ext cx="2544392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Доходы бюджета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768600" y="1557360"/>
            <a:ext cx="7657920" cy="1004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2021 году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бюджет городского округа Красноуфимск уплачено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отдельных налогов в расчете на одного жителя: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324000" y="259560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11,8 тыс</a:t>
            </a:r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</a:p>
        </p:txBody>
      </p:sp>
      <p:sp>
        <p:nvSpPr>
          <p:cNvPr id="359" name="CustomShape 4"/>
          <p:cNvSpPr/>
          <p:nvPr/>
        </p:nvSpPr>
        <p:spPr>
          <a:xfrm>
            <a:off x="324000" y="349163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1,7 тыс</a:t>
            </a:r>
            <a:r>
              <a:rPr lang="ru-RU" sz="16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307800" y="4378902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0,4 тыс</a:t>
            </a:r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</a:p>
        </p:txBody>
      </p:sp>
      <p:sp>
        <p:nvSpPr>
          <p:cNvPr id="361" name="CustomShape 6"/>
          <p:cNvSpPr/>
          <p:nvPr/>
        </p:nvSpPr>
        <p:spPr>
          <a:xfrm>
            <a:off x="307800" y="524988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0,2 тыс</a:t>
            </a:r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</a:p>
        </p:txBody>
      </p:sp>
      <p:sp>
        <p:nvSpPr>
          <p:cNvPr id="362" name="CustomShape 7"/>
          <p:cNvSpPr/>
          <p:nvPr/>
        </p:nvSpPr>
        <p:spPr>
          <a:xfrm>
            <a:off x="2413080" y="2700540"/>
            <a:ext cx="5615280" cy="430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налога  на доходы физических лиц</a:t>
            </a:r>
          </a:p>
        </p:txBody>
      </p:sp>
      <p:sp>
        <p:nvSpPr>
          <p:cNvPr id="363" name="CustomShape 8"/>
          <p:cNvSpPr/>
          <p:nvPr/>
        </p:nvSpPr>
        <p:spPr>
          <a:xfrm>
            <a:off x="2382840" y="3310442"/>
            <a:ext cx="5615280" cy="943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ru-RU" sz="14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налогов, взимаемых в связи с применением специальных налоговых режимов (упрощенная система налогообложения, патентная система налогообложения, единый налог на вмененный доход)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64" name="CustomShape 9"/>
          <p:cNvSpPr/>
          <p:nvPr/>
        </p:nvSpPr>
        <p:spPr>
          <a:xfrm>
            <a:off x="2413080" y="4520022"/>
            <a:ext cx="5615280" cy="4320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>
                <a:solidFill>
                  <a:srgbClr val="262626"/>
                </a:solidFill>
                <a:latin typeface="Times New Roman"/>
                <a:ea typeface="DejaVu Sans"/>
              </a:rPr>
              <a:t>земельного налога</a:t>
            </a:r>
          </a:p>
        </p:txBody>
      </p:sp>
      <p:sp>
        <p:nvSpPr>
          <p:cNvPr id="365" name="CustomShape 10"/>
          <p:cNvSpPr/>
          <p:nvPr/>
        </p:nvSpPr>
        <p:spPr>
          <a:xfrm>
            <a:off x="2379600" y="5380274"/>
            <a:ext cx="5615280" cy="430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налога на имущество физических лиц</a:t>
            </a:r>
          </a:p>
        </p:txBody>
      </p:sp>
      <p:pic>
        <p:nvPicPr>
          <p:cNvPr id="36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838080" y="428760"/>
            <a:ext cx="8304480" cy="1766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Уважаемые жители городского округа Красноуфимск!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380880" y="1676520"/>
            <a:ext cx="8380440" cy="92187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Представляем вам «Бюджет для граждан», разработанный на основе решения Думы городского округа Красноуфимск </a:t>
            </a:r>
            <a:r>
              <a:rPr lang="ru-RU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 </a:t>
            </a:r>
            <a:r>
              <a:rPr lang="ru-RU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26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.05.2022 </a:t>
            </a:r>
            <a:r>
              <a:rPr lang="ru-RU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 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№ </a:t>
            </a:r>
            <a:r>
              <a:rPr lang="ru-RU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11/2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</a:t>
            </a:r>
            <a:r>
              <a:rPr lang="ru-RU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«Об исполнении бюджета городского округа Красноуфимск за  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2021 год»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2050" name="Picture 2" descr="Минфин Ингушетии просит жителей республики принять участие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22" y="2682155"/>
            <a:ext cx="6948457" cy="3474229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2736000" y="3075840"/>
            <a:ext cx="3656160" cy="82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РАСХОДЫ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1319410" y="228600"/>
            <a:ext cx="7437120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Бюджет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города в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2021 году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сохранил  социальную направленность. Расходы на  образование, культуру, социальную политику, физическую культуру и спорт составляют 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1 499 071,0 тыс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. руб. или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 68,6% 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к общей сумме расходов бюджета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.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      </a:t>
            </a:r>
            <a:endParaRPr lang="ru-RU" sz="16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69" name="Рисунок 3" descr="1410339261_allday_10.jpg"/>
          <p:cNvPicPr/>
          <p:nvPr/>
        </p:nvPicPr>
        <p:blipFill>
          <a:blip r:embed="rId2"/>
          <a:stretch/>
        </p:blipFill>
        <p:spPr>
          <a:xfrm>
            <a:off x="457200" y="2286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370" name="Диаграмма 371"/>
          <p:cNvGraphicFramePr/>
          <p:nvPr/>
        </p:nvGraphicFramePr>
        <p:xfrm>
          <a:off x="216360" y="3384000"/>
          <a:ext cx="8710920" cy="29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99471651"/>
              </p:ext>
            </p:extLst>
          </p:nvPr>
        </p:nvGraphicFramePr>
        <p:xfrm>
          <a:off x="358140" y="2217420"/>
          <a:ext cx="8519160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7575480" y="928800"/>
            <a:ext cx="6998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Georgia"/>
                <a:ea typeface="DejaVu Sans"/>
              </a:rPr>
              <a:t>64,9 %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1311378" y="438207"/>
            <a:ext cx="7434269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Структура расходов бюджета ГО 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      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2021 год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73" name="Рисунок 1"/>
          <p:cNvPicPr/>
          <p:nvPr/>
        </p:nvPicPr>
        <p:blipFill>
          <a:blip r:embed="rId2"/>
          <a:stretch/>
        </p:blipFill>
        <p:spPr>
          <a:xfrm>
            <a:off x="209520" y="187200"/>
            <a:ext cx="785880" cy="992160"/>
          </a:xfrm>
          <a:prstGeom prst="rect">
            <a:avLst/>
          </a:prstGeom>
          <a:ln w="9360"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7985158" y="1367073"/>
            <a:ext cx="860078" cy="496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53,7%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15,3%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10,3%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6,5%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5,3 %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5,2%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3%</a:t>
            </a:r>
            <a:r>
              <a:rPr lang="ru-RU" sz="1500" b="1" spc="-1" dirty="0">
                <a:latin typeface="Arial"/>
              </a:rPr>
              <a:t> </a:t>
            </a:r>
            <a:endParaRPr lang="ru-RU" sz="1500" b="1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0,4%           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        0,1%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0,1%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0,1%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10574842"/>
              </p:ext>
            </p:extLst>
          </p:nvPr>
        </p:nvGraphicFramePr>
        <p:xfrm>
          <a:off x="209520" y="1367073"/>
          <a:ext cx="7520571" cy="496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77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Рисунок 1"/>
          <p:cNvPicPr/>
          <p:nvPr/>
        </p:nvPicPr>
        <p:blipFill>
          <a:blip r:embed="rId2"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376" name="Table 1"/>
          <p:cNvGraphicFramePr/>
          <p:nvPr>
            <p:extLst>
              <p:ext uri="{D42A27DB-BD31-4B8C-83A1-F6EECF244321}">
                <p14:modId xmlns:p14="http://schemas.microsoft.com/office/powerpoint/2010/main" val="808517037"/>
              </p:ext>
            </p:extLst>
          </p:nvPr>
        </p:nvGraphicFramePr>
        <p:xfrm>
          <a:off x="179280" y="856457"/>
          <a:ext cx="8814407" cy="5868433"/>
        </p:xfrm>
        <a:graphic>
          <a:graphicData uri="http://schemas.openxmlformats.org/drawingml/2006/table">
            <a:tbl>
              <a:tblPr/>
              <a:tblGrid>
                <a:gridCol w="4879422"/>
                <a:gridCol w="2053515"/>
                <a:gridCol w="1881470"/>
              </a:tblGrid>
              <a:tr h="739493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раздела расходов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год, тыс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 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руб., факт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год, тыс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 руб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., факт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397617">
                <a:tc>
                  <a:txBody>
                    <a:bodyPr/>
                    <a:lstStyle/>
                    <a:p>
                      <a:pPr marL="343080" indent="-341640" algn="l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Всего расходы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1 804 735,2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2 185 454,7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Общегосударственные вопросы 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109 175,0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112 341,4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6751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10 285,1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9 305,6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Национальная экономика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153 613,4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225 344,7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8582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Жилищно-коммунальное хозяйство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201 495,9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334 494,1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Образование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1 035 599,1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1 173 837,8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Культура, кинематография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111 127,7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116 350,1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Социальная политика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118 397,0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142 853,5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Физическая культура и спорт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60 403,4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66 029,6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Средства массовой информации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1 154,9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</a:t>
                      </a:r>
                      <a:r>
                        <a:rPr lang="ru-RU" sz="1600" b="1" strike="noStrike" kern="1200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 299,6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Обслуживание  муниципального долга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124,4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1 688,0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Охрана окружающей среды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2195,1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1 910,3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</a:tr>
              <a:tr h="367031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Здравоохранение</a:t>
                      </a:r>
                      <a:endParaRPr lang="ru-RU" sz="1800" b="0" strike="noStrike" kern="1200" cap="none" spc="-1" baseline="0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1 164,2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377" name="CustomShape 2"/>
          <p:cNvSpPr/>
          <p:nvPr/>
        </p:nvSpPr>
        <p:spPr>
          <a:xfrm>
            <a:off x="3083760" y="214200"/>
            <a:ext cx="30938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Расходы по разделам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268200" y="1314461"/>
            <a:ext cx="4040753" cy="541541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</a:t>
            </a:r>
            <a:endParaRPr lang="ru-R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органов местного самоуправления – 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69 930 тыс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Исполнение 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муниципальных гарантий  - 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14 664,9 тыс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связанные с муниципальной собственностью –            2 496,2 тыс. руб.</a:t>
            </a:r>
            <a:endParaRPr lang="ru-RU" sz="2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1200150" y="333360"/>
            <a:ext cx="776313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Общегосударственные вопросы</a:t>
            </a: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факт 2021 год  -   112 341,4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(факт 2020 год –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109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175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руб.)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81" name="Рисунок 6" descr="1410339261_allday_10.jpg"/>
          <p:cNvPicPr/>
          <p:nvPr/>
        </p:nvPicPr>
        <p:blipFill>
          <a:blip r:embed="rId2"/>
          <a:stretch/>
        </p:blipFill>
        <p:spPr>
          <a:xfrm>
            <a:off x="268200" y="22212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Баннер на здании администрации города изрезали вандалы Красноуфимск Онлай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57"/>
          <a:stretch/>
        </p:blipFill>
        <p:spPr bwMode="auto">
          <a:xfrm>
            <a:off x="4308954" y="2194468"/>
            <a:ext cx="4546948" cy="3893181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215690" y="1455252"/>
            <a:ext cx="4980370" cy="430741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направления расходов: </a:t>
            </a: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отдела Единая Диспетчерская Служба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 6 994,7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АПК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«Безопасный город на территории ГО Красноуфимск»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263,3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первичных мер пожарной безопасности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672,3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правопорядка,  профилактическая работа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патриотическое воспитание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молодежи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547,1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5" name="CustomShape 2"/>
          <p:cNvSpPr/>
          <p:nvPr/>
        </p:nvSpPr>
        <p:spPr>
          <a:xfrm>
            <a:off x="937549" y="214200"/>
            <a:ext cx="8382851" cy="136400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  <a:ea typeface="DejaVu Sans"/>
              </a:rPr>
              <a:t>Н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ациональная безопасность и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правоохранительная деятельность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факт 2021 год – 9 305,6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 (факт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2020 год -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10 285,1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руб.)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26" name="Picture 2" descr="Поступайте в вузы МВД Красноуфимск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02" y="1578202"/>
            <a:ext cx="3447467" cy="220585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www.gov.spb.ru/static/writable/mediact/photo/2020/07/01/%D0%A4%D1%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02" y="3974869"/>
            <a:ext cx="3447467" cy="230010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263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0" y="142704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252360" y="3791520"/>
            <a:ext cx="8639280" cy="63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1071720" y="212448"/>
            <a:ext cx="795458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Национальная экономика</a:t>
            </a:r>
          </a:p>
          <a:p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факт  2021 год - 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225 344,7 тыс. руб. (факт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2020 год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– </a:t>
            </a:r>
          </a:p>
          <a:p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153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613,4 тыс.  руб.) </a:t>
            </a:r>
            <a:endParaRPr lang="ru-RU" sz="2000" spc="-1" dirty="0"/>
          </a:p>
        </p:txBody>
      </p:sp>
      <p:sp>
        <p:nvSpPr>
          <p:cNvPr id="391" name="CustomShape 5"/>
          <p:cNvSpPr/>
          <p:nvPr/>
        </p:nvSpPr>
        <p:spPr>
          <a:xfrm>
            <a:off x="274680" y="1477646"/>
            <a:ext cx="5109968" cy="486141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Дорожный фонд – факт 2021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- 221 958,1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(факт 2020 г. -138 723,9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.)</a:t>
            </a:r>
            <a:endParaRPr lang="ru-RU" sz="2000" b="1" u="sng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безопасности дорожного движения вблизи образовательных учреждений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8 594,1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объектов дорожного хозяйства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—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64 562,9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Капитальный ремонт транзитной дороги ул. Интернациональная –  </a:t>
            </a:r>
            <a:r>
              <a:rPr lang="ru-RU" sz="20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Манчажская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– </a:t>
            </a:r>
            <a:r>
              <a:rPr lang="ru-RU" sz="20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Мизерова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66 469,3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Ремонт дорожной одежды автомобильных дорог– 74 847,7 тыс. руб.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1" u="sng" strike="noStrike" spc="-1" dirty="0" smtClean="0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050" name="Picture 2" descr="Интерка готовится к ремонту Красноуфимск Онлай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00" y="4083113"/>
            <a:ext cx="3307559" cy="2571963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2" name="Picture 4" descr="https://ksk66.ru/wp-content/uploads/2019/09/CSbBOR2Ug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01" y="1477646"/>
            <a:ext cx="3285239" cy="2463929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99" y="1484280"/>
            <a:ext cx="3439428" cy="234477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9" name="CustomShape 1"/>
          <p:cNvSpPr/>
          <p:nvPr/>
        </p:nvSpPr>
        <p:spPr>
          <a:xfrm>
            <a:off x="0" y="148428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0" y="3736800"/>
            <a:ext cx="4354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416458" y="1395697"/>
            <a:ext cx="4793715" cy="575396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направления расходов: </a:t>
            </a: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Отлов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безнадзорных собак – 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1 113,9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Субсидии по пассажирским перевозкам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  социально значимым маршрутам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533,8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Поддержка садоводческих товариществ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195,6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Охрана 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лесов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54,7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Предоставление субсидий муниципальному фонду поддержки предпринимательства – 445,9 тыс. руб.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402" name="CustomShape 4"/>
          <p:cNvSpPr/>
          <p:nvPr/>
        </p:nvSpPr>
        <p:spPr>
          <a:xfrm>
            <a:off x="1071720" y="214200"/>
            <a:ext cx="799776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Национальная экономика</a:t>
            </a:r>
          </a:p>
          <a:p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факт 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2021 год - 225 344,7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тыс. руб. (факт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 2020 год – </a:t>
            </a:r>
          </a:p>
          <a:p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153 613,4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тыс.  руб.) </a:t>
            </a:r>
            <a:endParaRPr lang="ru-RU" sz="2000" spc="-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398" y="4044683"/>
            <a:ext cx="3454175" cy="2251341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4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1071720" y="214200"/>
            <a:ext cx="778536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Жилищное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хозяйство</a:t>
            </a: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факт 2021 год - 37 267,3 тыс. руб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(факт 2020 год –</a:t>
            </a: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34 454,9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руб.)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234840" y="1414530"/>
            <a:ext cx="3384660" cy="419969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 </a:t>
            </a:r>
            <a:endParaRPr lang="ru-RU" sz="24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граждан из аварийного жилищного фонда–  33 449,5 тыс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Взносы </a:t>
            </a:r>
            <a:r>
              <a:rPr lang="ru-RU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 капитальный ремонт многоквартирных домов –  </a:t>
            </a:r>
            <a:r>
              <a:rPr lang="ru-RU" sz="21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1 722,0 </a:t>
            </a:r>
            <a:r>
              <a:rPr lang="ru-RU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</a:t>
            </a:r>
            <a:r>
              <a:rPr lang="ru-RU" sz="21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ремонт муниципального жилья – </a:t>
            </a: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2 095,8тыс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ksk66.ru/wp-content/uploads/2019/01/1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08" y="2166937"/>
            <a:ext cx="4964904" cy="330993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071720" y="239190"/>
            <a:ext cx="78080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Коммунальное хозяйство </a:t>
            </a:r>
            <a:endParaRPr lang="ru-RU" sz="2000" b="1" strike="noStrike" spc="-1" dirty="0" smtClean="0">
              <a:solidFill>
                <a:srgbClr val="000000"/>
              </a:solidFill>
              <a:latin typeface="Georgia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  <a:ea typeface="DejaVu Sans"/>
              </a:rPr>
              <a:t>ф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акт 2021 год 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-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98 748,9 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(факт 2020 год 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– </a:t>
            </a:r>
            <a:endParaRPr lang="ru-RU" sz="2000" b="1" strike="noStrike" spc="-1" dirty="0" smtClean="0">
              <a:solidFill>
                <a:srgbClr val="000000"/>
              </a:solidFill>
              <a:latin typeface="Georgia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81 549,4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. руб.)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172017" y="1358020"/>
            <a:ext cx="4791870" cy="619928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2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расходов: </a:t>
            </a:r>
            <a:endParaRPr lang="ru-RU" sz="22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газораспределительной сети в микрорайоне «Горняк» – 1 730,2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Субсидия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МУП «</a:t>
            </a:r>
            <a:r>
              <a:rPr lang="ru-RU" sz="1600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Горкомхоз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ремонт сетей водоснабжения и водоотведения -  5 202,6 тыс</a:t>
            </a:r>
            <a:r>
              <a:rPr lang="ru-RU" sz="16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</a:t>
            </a:r>
            <a:r>
              <a:rPr lang="ru-RU" sz="16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Реализация </a:t>
            </a:r>
            <a:r>
              <a:rPr lang="ru-RU" sz="16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концессионного соглашения в тепловом комплексе – </a:t>
            </a:r>
            <a:r>
              <a:rPr lang="ru-RU" sz="16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60 </a:t>
            </a:r>
            <a:r>
              <a:rPr lang="ru-RU" sz="16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000,0 тыс. </a:t>
            </a:r>
            <a:r>
              <a:rPr lang="ru-RU" sz="16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Разработка проектно-сметной документации по </a:t>
            </a:r>
            <a:r>
              <a:rPr lang="ru-RU" sz="1600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объектам </a:t>
            </a:r>
            <a:r>
              <a:rPr lang="ru-RU" sz="1600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газоснабжения и водоотведения –        1 892,6 тыс</a:t>
            </a:r>
            <a:r>
              <a:rPr lang="ru-RU" sz="1600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1600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Выполнение изыскательских работ по объекту</a:t>
            </a:r>
            <a:r>
              <a:rPr lang="en-US" sz="1600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 </a:t>
            </a:r>
            <a:r>
              <a:rPr lang="ru-RU" sz="1600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«Строительство системы хозяйственно- питьевого водоснабжения по водозабору «Химчистка» – 1 200,0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Ремонты водоснабжения и водоотведения –        2 729,1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pc="-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trike="noStrike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395280" y="1557360"/>
            <a:ext cx="874728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8" name="Picture 2" descr="https://sun1-21.userapi.com/4UMI2iuvCDl9GV0KhXhMQIjrBKmV2-oDE9TINg/BV5P60Ubl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9" y="1464778"/>
            <a:ext cx="3553501" cy="266512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100" name="Picture 4" descr="https://ksk66.ru/wp-content/uploads/2020/10/BmO8qEJ4X3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9" y="4344225"/>
            <a:ext cx="3581495" cy="2014591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1493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01680" y="228600"/>
            <a:ext cx="85330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понятия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301680" y="1527120"/>
            <a:ext cx="8502840" cy="4570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Бюджет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превышение расходов бюджета над его доходами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превышение доходов бюджета над его расходами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это совокупность взаимосвязанных по срокам, исполнителям, ресурсам мероприятий производственно-технологического, социального, организационного характера, направленных на достижение единой цели, решение общей проблемы.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6814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–  9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400,0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города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1 941,1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скверов и площадей –         1 532,6 тыс.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мест захоронения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1 057,8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воинских захоронений – 2 792,9 тыс. руб.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МУП «Чистый город» на содержание  мест сбора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ТКО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        3 169,4 тыс. руб.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ksk66.ru/wp-content/uploads/2019/06/vRsvR3GFO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480437"/>
            <a:ext cx="3710506" cy="2468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71720" y="214200"/>
            <a:ext cx="6495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Благоустройство  </a:t>
            </a:r>
            <a:endParaRPr lang="ru-RU" sz="2000" b="1" spc="-1" dirty="0" smtClean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факт  2021 год -  179 542,0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год -  59 037,5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тыс. руб.)</a:t>
            </a:r>
            <a:endParaRPr lang="ru-RU" sz="2000" spc="-1" dirty="0"/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Как будет работать уличное освещение в январские праздники? Красноуфимск  Онлай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4036753"/>
            <a:ext cx="3710506" cy="23946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3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262386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объектов несанкционированного размещения отходов –  992,3 тыс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и поддержание в надлежащем состоянии  источников нецентрализованного водоснабжения – 101,1 тыс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массовых экологических акций по очистке территории– 63,7 тыс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борьбе с борщевиком Сосновского –    753,2 тыс.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099"/>
          <a:stretch/>
        </p:blipFill>
        <p:spPr>
          <a:xfrm>
            <a:off x="4695825" y="4552950"/>
            <a:ext cx="3805237" cy="205482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25" y="1614488"/>
            <a:ext cx="4133094" cy="271938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1720" y="214200"/>
            <a:ext cx="69270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Охрана окружающей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среды   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факт 2021 год – 1 910,3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тыс. руб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. (факт 2020 год – 2 195,1 тыс. руб.)</a:t>
            </a:r>
            <a:endParaRPr lang="ru-RU" spc="-1" dirty="0"/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849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32527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2021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339 379,5 тыс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2020 г. </a:t>
            </a:r>
          </a:p>
          <a:p>
            <a:pPr>
              <a:spcAft>
                <a:spcPts val="12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320 874,2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дошкольных организаций - 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337 563,3тыс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материально-технической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базы–1 332,2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службы ранней помощи — 278,6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1739441"/>
            <a:ext cx="5359677" cy="422503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1720" y="214200"/>
            <a:ext cx="7645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Образование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факт 2021 год – 1 173 837,8 тыс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год –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1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035 599,1 тыс. руб.)</a:t>
            </a:r>
            <a:endParaRPr lang="ru-RU" sz="2000" spc="-1" dirty="0"/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5873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22069"/>
            <a:ext cx="495082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общеобразовательных организаций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406 349,6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материально-технической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базы– </a:t>
            </a:r>
            <a:r>
              <a:rPr lang="en-US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2 524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учащихся — </a:t>
            </a:r>
            <a:r>
              <a:rPr lang="en-US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38 786,3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 педагогическим работникам общеобразовательных организаций – </a:t>
            </a:r>
            <a:r>
              <a:rPr lang="en-US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19 693,6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обеспечение функционирования центров естественно-научной и технологической направленностей в общеобразовательных организациях – 1 600 тыс.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«Среднее общеобразовательное учреждение на 550 мест» - </a:t>
            </a:r>
            <a:r>
              <a:rPr lang="en-US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6 883,6</a:t>
            </a:r>
            <a:r>
              <a:rPr lang="en-US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47" y="1480437"/>
            <a:ext cx="3616753" cy="3151381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71720" y="214200"/>
            <a:ext cx="77018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Общее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образование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факт 2021 г. -  </a:t>
            </a:r>
            <a:r>
              <a:rPr lang="en-US" sz="2000" b="1" spc="-1" dirty="0" smtClean="0">
                <a:solidFill>
                  <a:srgbClr val="000000"/>
                </a:solidFill>
                <a:latin typeface="Georgia"/>
              </a:rPr>
              <a:t>614 132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г. - 503 841 тыс. руб.)</a:t>
            </a:r>
            <a:endParaRPr lang="ru-RU" sz="2000" b="1" spc="-1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7488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7"/>
            <a:ext cx="471735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предоставления 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82 188,2 тыс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ru-RU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Персонифицированное 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дополнительного образования детей 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5 967,6 тыс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606" y="1480437"/>
            <a:ext cx="3819525" cy="483243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1720" y="214200"/>
            <a:ext cx="77378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Дополнительное образование </a:t>
            </a:r>
            <a:endParaRPr lang="ru-RU" sz="2000" b="1" spc="-1" dirty="0" smtClean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факт 2021 год  –  88 604,3 тыс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год –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83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147,6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. руб.)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2576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sk66.ru/wp-content/uploads/2019/06/DdnWXwuEM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28" y="1586352"/>
            <a:ext cx="2879387" cy="191273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32181" y="1586352"/>
            <a:ext cx="33711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отдых и оздоровление детей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28 246,4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–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19 885,3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745" y="3750949"/>
            <a:ext cx="6108970" cy="2786039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71720" y="214200"/>
            <a:ext cx="7665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Молодежная политика и оздоровление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детей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факт 2021 год – 49 228,2 тыс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год –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28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482,2 тыс. руб.)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560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7"/>
            <a:ext cx="369595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Капремонт, приведение в соответствие с требованиями пожарной безопасности и санитарного законодательства зданий образовательных организаций – 7 486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безопасность образовательных учреждений — 25 920,6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медицинские осмотры и медицинское оборудование – 9 351,4 тыс. руб.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214200"/>
            <a:ext cx="7694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Другие вопросы в области образования </a:t>
            </a:r>
            <a:endParaRPr lang="ru-RU" sz="2000" b="1" spc="-1" dirty="0" smtClean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факт 2021 год – 82 493,8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г. –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99 254,2 тыс. руб.)</a:t>
            </a:r>
            <a:endParaRPr lang="ru-RU" sz="2000" b="1" spc="-1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https://avatars.mds.yandex.net/get-zen_doc/3985748/pub_5f4409c92ec78473e1846f94_5f440aae469dbb71c11f8b74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63" y="1583648"/>
            <a:ext cx="4824919" cy="2605457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85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696" y="1480437"/>
            <a:ext cx="436377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Досуга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  49 020,9 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10 949,0 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24 789,0 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3 566,0 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Охрана культурного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 - 2 493,1 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953" y="1480437"/>
            <a:ext cx="4286175" cy="2306441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953" y="4105275"/>
            <a:ext cx="4286175" cy="242980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71720" y="220010"/>
            <a:ext cx="7470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Культура </a:t>
            </a:r>
            <a:endParaRPr lang="ru-RU" sz="2000" b="1" spc="-1" dirty="0" smtClean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ф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акт 2021 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–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116 350,1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тыс. руб.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- 111 127,7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тыс. руб.) 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426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075" y="1480436"/>
            <a:ext cx="4449888" cy="480257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04838" y="1480436"/>
            <a:ext cx="390023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почетным гражданам  города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129,8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и компенсации гражданам на оплату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ЖКУ          110 812,4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 молодым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семьям 2 471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 города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27 446,4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7206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Социальная политика </a:t>
            </a:r>
            <a:endParaRPr lang="ru-RU" sz="2000" b="1" spc="-1" dirty="0" smtClean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факт 2021 год – 142 853,4 тыс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год –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118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397 тыс. руб.) 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581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348800"/>
            <a:ext cx="471006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физической культуры и спорта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1 007,0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 – 973,5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учреждениям физической культуры и спорта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61 613,4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спортивные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– 722,6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механизмов инициативного бюджетирования – 701,9 </a:t>
            </a:r>
            <a:r>
              <a:rPr lang="ru-RU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спортивных площадок (оснащение спортивным оборудованием) для занятий уличной гимнастикой – 195,9 </a:t>
            </a:r>
            <a:r>
              <a:rPr lang="ru-RU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214200"/>
            <a:ext cx="7706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Физическая культура и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спорт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 факт 2021 год 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–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66 029,6 тыс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(факт 2020 год – </a:t>
            </a:r>
          </a:p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/>
              </a:rPr>
              <a:t>60 403,4 тыс</a:t>
            </a:r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. руб.) 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30" name="Picture 6" descr="https://sun9-58.userapi.com/impg/UIBBIJ_cbDnBzzjhz49SSPJFBysZ_RievDwcbQ/FYddtZak0cE.jpg?size=1600x699&amp;quality=96&amp;sign=d560c198b2dcfc95be61bdf43c859fd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03" y="1543355"/>
            <a:ext cx="4106939" cy="1982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ФОЦ «Сокол» открыт. Полет нормальный Красноуфимск Онлай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02" y="3718742"/>
            <a:ext cx="4106939" cy="238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45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244520" y="228600"/>
            <a:ext cx="75898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понятия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395280" y="1628640"/>
            <a:ext cx="8409240" cy="4469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Межбюджетные трансферты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Федерации: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Дотации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безвозмездной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безвозвратной основе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Субсидии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условиях долевого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софинансирования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расходов других бюджетов 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Субвенции –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финансирование «переданных» другим публично-правовым образованиям полномочий.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7"/>
            <a:ext cx="3812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информации:</a:t>
            </a:r>
            <a:endParaRPr lang="ru-RU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убсидии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газета «Вперед» факт 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 – 1 299,6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2020 г. – 1 154,9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муниципального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долга:</a:t>
            </a:r>
            <a:endParaRPr lang="ru-RU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2021г. – 1 688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2020 г.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- 124,4 тыс.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http://xn----8sbenbrquebb4afq7e.xn--p1ai/uploads/news_content_images/2016-03-04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679845"/>
            <a:ext cx="4502150" cy="450215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907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169500" y="1630080"/>
            <a:ext cx="4037040" cy="468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74320" indent="-272880" algn="ctr">
              <a:lnSpc>
                <a:spcPct val="100000"/>
              </a:lnSpc>
              <a:spcBef>
                <a:spcPts val="581"/>
              </a:spcBef>
            </a:pP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Бюджет ГО Красноуфимск исполнялся на основе  11 муниципальных программ, охватывающих все основные сферы расходов бюджета. </a:t>
            </a:r>
            <a:endParaRPr lang="ru-RU" sz="2800" b="0" strike="noStrike" spc="-1" dirty="0">
              <a:latin typeface="Arial"/>
            </a:endParaRPr>
          </a:p>
          <a:p>
            <a:pPr marL="274320" indent="-272880">
              <a:lnSpc>
                <a:spcPct val="100000"/>
              </a:lnSpc>
              <a:spcBef>
                <a:spcPts val="499"/>
              </a:spcBef>
            </a:pPr>
            <a:endParaRPr lang="ru-RU" sz="2800" b="0" strike="noStrike" spc="-1" dirty="0"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4786200" y="1428840"/>
            <a:ext cx="4037040" cy="468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1000" lnSpcReduction="20000"/>
          </a:bodyPr>
          <a:lstStyle/>
          <a:p>
            <a:pPr marL="274320" indent="-272880" algn="ctr">
              <a:lnSpc>
                <a:spcPct val="100000"/>
              </a:lnSpc>
              <a:spcBef>
                <a:spcPts val="561"/>
              </a:spcBef>
            </a:pPr>
            <a:endParaRPr lang="ru-RU" sz="1800" b="0" strike="noStrike" spc="-1" dirty="0">
              <a:latin typeface="Arial"/>
            </a:endParaRPr>
          </a:p>
          <a:p>
            <a:pPr marL="274320">
              <a:lnSpc>
                <a:spcPct val="100000"/>
              </a:lnSpc>
              <a:spcBef>
                <a:spcPts val="561"/>
              </a:spcBef>
            </a:pPr>
            <a:r>
              <a:rPr lang="ru-RU" sz="37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Непрограммные </a:t>
            </a:r>
            <a:r>
              <a:rPr lang="ru-RU" sz="37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расходы в  </a:t>
            </a:r>
            <a:r>
              <a:rPr lang="ru-RU" sz="37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2021 году </a:t>
            </a:r>
            <a:r>
              <a:rPr lang="ru-RU" sz="37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составили менее 1 процента:</a:t>
            </a:r>
            <a:endParaRPr lang="ru-RU" sz="37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Содержание Думы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Красноуфимск</a:t>
            </a:r>
            <a:endParaRPr lang="ru-RU" sz="32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Содержание Ревизионной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комиссии ГО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Красноуфимск  </a:t>
            </a:r>
            <a:endParaRPr lang="ru-RU" sz="32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Расходы резервного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фонда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Красноуфимск</a:t>
            </a: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spc="-1" dirty="0" smtClean="0">
                <a:solidFill>
                  <a:srgbClr val="000000"/>
                </a:solidFill>
                <a:latin typeface="Georgia"/>
                <a:ea typeface="DejaVu Sans"/>
              </a:rPr>
              <a:t>Проведение выборов в представительные органы муниципального образования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" name="Table 1"/>
          <p:cNvGraphicFramePr/>
          <p:nvPr>
            <p:extLst>
              <p:ext uri="{D42A27DB-BD31-4B8C-83A1-F6EECF244321}">
                <p14:modId xmlns:p14="http://schemas.microsoft.com/office/powerpoint/2010/main" val="497687064"/>
              </p:ext>
            </p:extLst>
          </p:nvPr>
        </p:nvGraphicFramePr>
        <p:xfrm>
          <a:off x="142920" y="1328760"/>
          <a:ext cx="8821080" cy="5041560"/>
        </p:xfrm>
        <a:graphic>
          <a:graphicData uri="http://schemas.openxmlformats.org/drawingml/2006/table">
            <a:tbl>
              <a:tblPr/>
              <a:tblGrid>
                <a:gridCol w="582120"/>
                <a:gridCol w="4769280"/>
                <a:gridCol w="1164600"/>
                <a:gridCol w="1164600"/>
                <a:gridCol w="1140480"/>
              </a:tblGrid>
              <a:tr h="966416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за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за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84171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 обеспечение эффективности деятельности администрации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125 003,3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123 841,0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84171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 модернизация жилищно-коммунального и дорожного хозяйства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588 122,6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520 457,9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муниципальными финансами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12 863,7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12 845,5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муниципальной собственностью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97 303,3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94 832,1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2319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системы образования в городском округе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1 023 531,8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1 002 762,2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молодежной политики в городском округе Красноуфимск в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2014-2024 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19 885,3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885,3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482" name="CustomShape 2"/>
          <p:cNvSpPr/>
          <p:nvPr/>
        </p:nvSpPr>
        <p:spPr>
          <a:xfrm>
            <a:off x="1071720" y="214200"/>
            <a:ext cx="7818405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Муниципальные программы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" name="Table 1"/>
          <p:cNvGraphicFramePr/>
          <p:nvPr>
            <p:extLst>
              <p:ext uri="{D42A27DB-BD31-4B8C-83A1-F6EECF244321}">
                <p14:modId xmlns:p14="http://schemas.microsoft.com/office/powerpoint/2010/main" val="3105353653"/>
              </p:ext>
            </p:extLst>
          </p:nvPr>
        </p:nvGraphicFramePr>
        <p:xfrm>
          <a:off x="179280" y="1305000"/>
          <a:ext cx="8760600" cy="5219240"/>
        </p:xfrm>
        <a:graphic>
          <a:graphicData uri="http://schemas.openxmlformats.org/drawingml/2006/table">
            <a:tbl>
              <a:tblPr/>
              <a:tblGrid>
                <a:gridCol w="465840"/>
                <a:gridCol w="4675680"/>
                <a:gridCol w="1326600"/>
                <a:gridCol w="1297720"/>
                <a:gridCol w="994760"/>
              </a:tblGrid>
              <a:tr h="745148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="1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культуры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144 019,2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143 668,1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физической культуры и спорта ГО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65 743,8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65 730,7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поддержка населения  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 2016-2024 годы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27 450,3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27 446,4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4880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безопасности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жизнедеятельности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населения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2016-2022 годы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1 896,0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1 878,2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4880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современной городской среды на территории 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2018-2024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183 772,6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156 899,0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1824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Всего расходов по муниципальным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2 289</a:t>
                      </a:r>
                      <a:r>
                        <a:rPr lang="ru-RU" sz="1600" b="1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591,9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2 170 246,4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72574">
                <a:tc>
                  <a:txBody>
                    <a:bodyPr/>
                    <a:lstStyle/>
                    <a:p>
                      <a:endParaRPr lang="ru-RU"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Непрограммные направления расходов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15 221,9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15 208,3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72574">
                <a:tc>
                  <a:txBody>
                    <a:bodyPr/>
                    <a:lstStyle/>
                    <a:p>
                      <a:endParaRPr lang="ru-RU" sz="1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2 304 813,8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2 185 454,7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4" name="CustomShape 2"/>
          <p:cNvSpPr/>
          <p:nvPr/>
        </p:nvSpPr>
        <p:spPr>
          <a:xfrm>
            <a:off x="1071720" y="214200"/>
            <a:ext cx="7818405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Муниципальные программы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8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488" name="CustomShape 2"/>
          <p:cNvSpPr/>
          <p:nvPr/>
        </p:nvSpPr>
        <p:spPr>
          <a:xfrm>
            <a:off x="395280" y="1700280"/>
            <a:ext cx="8207640" cy="4257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8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доступности качественного общего образования, соответствующего требованиям современного социально-экономического развития городского округа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доступности качественных образовательных услуг в сфере дополнительного образования в городском округе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условий для сохранения здоровья и развития детей в городском округе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развитие системы патриотического воспитания несовершеннолетних городского округа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достижения 100-процентной доступности дошкольного образования для детей в возрасте от 3 до 7 лет;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приведение материально-технической базы образовательных организаций городского округа Красноуфимск в соответствие с современными требованиями к условиям реализации федеральных государственных образовательных стандартов;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муниципальных  мероприятий в сфере образования.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90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491" name="CustomShape 2"/>
          <p:cNvSpPr/>
          <p:nvPr/>
        </p:nvSpPr>
        <p:spPr>
          <a:xfrm>
            <a:off x="285840" y="1304280"/>
            <a:ext cx="8207640" cy="304553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Муниципальный орган управления образованием Управление образованием городского округа Красноуфимск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</a:t>
            </a:r>
            <a:r>
              <a:rPr lang="ru-RU" sz="1600" b="0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“Развитие системы дошкольного образования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2. “Развитие системы общего образования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3. “Развитие системы дополнительного образования, отдыха и оздоровления детей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4. “Укрепление и развитие материально-технической базы образовательных организаций городского округа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5. “Обеспечение  реализации муниципальной программы городского округа Красноуфимск "Развитие системы образования в городском округе Красноуфимск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в 2014 – 2024 годах“.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2820240" y="6381720"/>
            <a:ext cx="313848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85840176"/>
              </p:ext>
            </p:extLst>
          </p:nvPr>
        </p:nvGraphicFramePr>
        <p:xfrm>
          <a:off x="285840" y="4217157"/>
          <a:ext cx="8598853" cy="216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495" name="Table 1"/>
          <p:cNvGraphicFramePr/>
          <p:nvPr>
            <p:extLst>
              <p:ext uri="{D42A27DB-BD31-4B8C-83A1-F6EECF244321}">
                <p14:modId xmlns:p14="http://schemas.microsoft.com/office/powerpoint/2010/main" val="2460141794"/>
              </p:ext>
            </p:extLst>
          </p:nvPr>
        </p:nvGraphicFramePr>
        <p:xfrm>
          <a:off x="182880" y="1296001"/>
          <a:ext cx="8778240" cy="5120640"/>
        </p:xfrm>
        <a:graphic>
          <a:graphicData uri="http://schemas.openxmlformats.org/drawingml/2006/table">
            <a:tbl>
              <a:tblPr/>
              <a:tblGrid>
                <a:gridCol w="5222240"/>
                <a:gridCol w="998052"/>
                <a:gridCol w="794884"/>
                <a:gridCol w="882266"/>
                <a:gridCol w="880798"/>
              </a:tblGrid>
              <a:tr h="329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Обеспеченность доступности дошкольного образования для детей в возрасте от 3 до 7 лет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10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Охват детей школьного возраста в муниципальных общеобразовательных организациях ГО Красноуфимск образовательными услугами в рамках Государственного образовательного стандарта и Федерального государственного образовательного стандарта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Охват организованным горячим питанием учащихся общеобразовательных организаций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детей в возрасте от 5 до 18 лет, обучающихся по дополнительным образовательным программам 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58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детей и подростков ГО Красноуфимск, получивших услуги по организации отдыха и оздоровления, от общей  численности детей школьного возраста городского округа Красноуфимск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47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89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89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зданий муниципальных образовательных организаций, требующих капитального ремонта, приведения в соответствие с требованиями пожарной безопасности и санитарного законодательства 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40,6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40,6</a:t>
                      </a:r>
                      <a:endParaRPr lang="ru-RU" sz="14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40,6</a:t>
                      </a:r>
                      <a:endParaRPr lang="ru-RU" sz="14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496" name="CustomShape 2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49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1071720" y="214200"/>
            <a:ext cx="79916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культуры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9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00" name="CustomShape 2"/>
          <p:cNvSpPr/>
          <p:nvPr/>
        </p:nvSpPr>
        <p:spPr>
          <a:xfrm>
            <a:off x="285840" y="1376280"/>
            <a:ext cx="82076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Духовно-нравственное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и реализация человеческого потенциала в условиях перехода к инновационному типу развития общества и экономики городского округа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ОМС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уполномоченный в сфере культуры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Управление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культуры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МО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городской округ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«Развитие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культуры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искусства»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«Развитие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образования в сфере культуры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искусства»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«Обеспечение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реализации муниципальной программы "Развитие культуры в городском округе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Красноуфимск в 2014 – 2024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годах».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501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37128888"/>
              </p:ext>
            </p:extLst>
          </p:nvPr>
        </p:nvGraphicFramePr>
        <p:xfrm>
          <a:off x="285840" y="3521798"/>
          <a:ext cx="8598853" cy="285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2529052738"/>
              </p:ext>
            </p:extLst>
          </p:nvPr>
        </p:nvGraphicFramePr>
        <p:xfrm>
          <a:off x="189440" y="1316801"/>
          <a:ext cx="8741200" cy="5093053"/>
        </p:xfrm>
        <a:graphic>
          <a:graphicData uri="http://schemas.openxmlformats.org/drawingml/2006/table">
            <a:tbl>
              <a:tblPr/>
              <a:tblGrid>
                <a:gridCol w="365608"/>
                <a:gridCol w="3739185"/>
                <a:gridCol w="1019408"/>
                <a:gridCol w="1814895"/>
                <a:gridCol w="1802104"/>
              </a:tblGrid>
              <a:tr h="72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муниципальных учреждений культуры (филиалов)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3(10)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3(10)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посетителей музея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10 465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22 735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Число посещений муниципальных библиотек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204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Посещаемость населением мероприятий, проводимых Центром Культуры и Досуга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1 737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3 059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204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детей, посещающих культурно-досуговые учреждения и творческие кружки на постоянной основе, от общего числа детей в возрасте до 18 лет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14,9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57,8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49104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культуре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1297606004"/>
              </p:ext>
            </p:extLst>
          </p:nvPr>
        </p:nvGraphicFramePr>
        <p:xfrm>
          <a:off x="179280" y="1297070"/>
          <a:ext cx="8792703" cy="5076569"/>
        </p:xfrm>
        <a:graphic>
          <a:graphicData uri="http://schemas.openxmlformats.org/drawingml/2006/table">
            <a:tbl>
              <a:tblPr/>
              <a:tblGrid>
                <a:gridCol w="367762"/>
                <a:gridCol w="3758754"/>
                <a:gridCol w="1027876"/>
                <a:gridCol w="1825589"/>
                <a:gridCol w="1812722"/>
              </a:tblGrid>
              <a:tr h="777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1432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Численность обучающихся в расчете на одного педагогического работника, включая концертмейстера в детской школе искусств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17604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количества одаренных детей, участвовавших в творческих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мероприятиях,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 отношению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 общей численности детей, обучающихся в детской школе искусств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1053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Среднемесячная заработная плата работников муниципальных учреждений культуры и искусства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38 006,51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41 402,85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49104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культуре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03580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0" y="0"/>
            <a:ext cx="182880" cy="4683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7"/>
          <p:cNvSpPr/>
          <p:nvPr/>
        </p:nvSpPr>
        <p:spPr>
          <a:xfrm>
            <a:off x="214200" y="3571920"/>
            <a:ext cx="3348360" cy="14986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 Красноуфимск;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Журавлиный Лог;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</a:t>
            </a:r>
            <a:r>
              <a:rPr lang="ru-RU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Полухино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 Пудлинговый;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Черная Речка.</a:t>
            </a:r>
          </a:p>
        </p:txBody>
      </p:sp>
      <p:pic>
        <p:nvPicPr>
          <p:cNvPr id="3076" name="Picture 4" descr="Город Красноуфимск: история и достопримечательности — Уралове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65" y="1927440"/>
            <a:ext cx="5756295" cy="3833693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5" name="CustomShape 6"/>
          <p:cNvSpPr/>
          <p:nvPr/>
        </p:nvSpPr>
        <p:spPr>
          <a:xfrm>
            <a:off x="214200" y="2571840"/>
            <a:ext cx="3348360" cy="927360"/>
          </a:xfrm>
          <a:prstGeom prst="rect">
            <a:avLst/>
          </a:prstGeom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 состав городского округа</a:t>
            </a:r>
            <a:r>
              <a:rPr lang="en-US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входит 5 населенных пунктов: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214200" y="1857240"/>
            <a:ext cx="3348360" cy="644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7AAAB"/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Административное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устройство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720" y="190796"/>
            <a:ext cx="7856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Georgia"/>
              </a:rPr>
              <a:t>Городской округ Красноуфимск расположен в юго-западной части Свердловской области, со всех сторон окружен территорией муниципального образования </a:t>
            </a:r>
            <a:r>
              <a:rPr lang="ru-RU" b="1" spc="-1" dirty="0" err="1">
                <a:solidFill>
                  <a:srgbClr val="000000"/>
                </a:solidFill>
                <a:latin typeface="Georgia"/>
              </a:rPr>
              <a:t>Красноуфимский</a:t>
            </a:r>
            <a:r>
              <a:rPr lang="ru-RU" b="1" spc="-1" dirty="0">
                <a:solidFill>
                  <a:srgbClr val="000000"/>
                </a:solidFill>
                <a:latin typeface="Georgia"/>
              </a:rPr>
              <a:t> округ. </a:t>
            </a:r>
            <a:endParaRPr lang="ru-RU" b="1" spc="-1" dirty="0" smtClean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rgbClr val="000000"/>
                </a:solidFill>
                <a:latin typeface="Georgia"/>
              </a:rPr>
              <a:t>Общая </a:t>
            </a:r>
            <a:r>
              <a:rPr lang="ru-RU" b="1" spc="-1" dirty="0">
                <a:solidFill>
                  <a:srgbClr val="000000"/>
                </a:solidFill>
                <a:latin typeface="Georgia"/>
              </a:rPr>
              <a:t>площадь округа 127,78 км².</a:t>
            </a:r>
            <a:endParaRPr lang="ru-RU" spc="-1" dirty="0"/>
          </a:p>
        </p:txBody>
      </p:sp>
      <p:pic>
        <p:nvPicPr>
          <p:cNvPr id="8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07" name="CustomShape 1"/>
          <p:cNvSpPr/>
          <p:nvPr/>
        </p:nvSpPr>
        <p:spPr>
          <a:xfrm>
            <a:off x="285840" y="1484280"/>
            <a:ext cx="8207640" cy="300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endParaRPr lang="ru-RU" sz="1600" b="0" strike="noStrike" spc="-1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условий для успешной социализации и вовлечения молодежи в социально-экономическое развитие ГО Красноуфимск, обеспечение развития и максимального использования демографического, социального, экономического и гражданского потенциала молодых жителей ГО Красноуфимск.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     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«Молодежь ГО Красноуфимск»;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«Патриотическое воспитание граждан и подготовка молодежи городского округа Красноуфимск к военной службе»;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программы "Развитие молодежной политики в городском округе Красноуфимск».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071720" y="214200"/>
            <a:ext cx="7847993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 «Развитие молодежной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политики 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городском округе Красноуфимск в 2014-2024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годах» 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10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1903648"/>
              </p:ext>
            </p:extLst>
          </p:nvPr>
        </p:nvGraphicFramePr>
        <p:xfrm>
          <a:off x="285840" y="4326340"/>
          <a:ext cx="8598853" cy="205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12" name="Table 1"/>
          <p:cNvGraphicFramePr/>
          <p:nvPr>
            <p:extLst>
              <p:ext uri="{D42A27DB-BD31-4B8C-83A1-F6EECF244321}">
                <p14:modId xmlns:p14="http://schemas.microsoft.com/office/powerpoint/2010/main" val="3384175175"/>
              </p:ext>
            </p:extLst>
          </p:nvPr>
        </p:nvGraphicFramePr>
        <p:xfrm>
          <a:off x="179280" y="1484280"/>
          <a:ext cx="8789356" cy="4841364"/>
        </p:xfrm>
        <a:graphic>
          <a:graphicData uri="http://schemas.openxmlformats.org/drawingml/2006/table">
            <a:tbl>
              <a:tblPr/>
              <a:tblGrid>
                <a:gridCol w="5883317"/>
                <a:gridCol w="867857"/>
                <a:gridCol w="676763"/>
                <a:gridCol w="714360"/>
                <a:gridCol w="647059"/>
              </a:tblGrid>
              <a:tr h="484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Наименование </a:t>
                      </a: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показателя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/>
                        <a:t/>
                      </a:r>
                      <a:br>
                        <a:rPr b="1"/>
                      </a:b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граждан, в возрасте 14-30 лет, вовлеченных в развивающие формы досуга, социально-полезную деятельность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57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 в возрасте (14-30 лет), участвующих в деятельности патриотических молодежных объединений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714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Доли граждан допризывного возраста (15-18 лет), проходящих подготовку в оборонно-спортивных лагерях из числа обучающихся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трудоустроенных несовершеннолетних от общей численности проживающих в МО ГО Красноуфимск жителей в возрасте от 14 до 18 лет, трудоустроенных через Центр занятости населения и молодежную биржу труда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15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20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20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молодежи в возрасте (14-30 лет), принявших участие в мероприятиях, направленных на гармонизацию межнациональных и межконфессиональных отношений, профилактику экстремизма и укрепления толерантности 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13" name="CustomShape 2"/>
          <p:cNvSpPr/>
          <p:nvPr/>
        </p:nvSpPr>
        <p:spPr>
          <a:xfrm>
            <a:off x="1071720" y="214200"/>
            <a:ext cx="774119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 «Развитие молодежной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политики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городском округе Красноуфимск в 2014-2024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годах» 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15" name="CustomShape 1"/>
          <p:cNvSpPr/>
          <p:nvPr/>
        </p:nvSpPr>
        <p:spPr>
          <a:xfrm>
            <a:off x="285840" y="1273320"/>
            <a:ext cx="86774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условий для развития физической культуры и спорта в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городском округе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Красноуфимск, в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т.ч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для лиц с ограниченными возможностями здоровья и инвалидов, совершенствование системы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спорта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высших достижений, способствующей успешному выступлению спортсменов городского округа Красноуфимск на областных,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региональных и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всероссийских соревнованиях;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условий, обеспечивающих доступность к спортивной инфраструктуре городского округа Красноуфимск.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подпрограмму: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физической культуры и спорта городского округа Красноуфимск»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16" name="CustomShape 2"/>
          <p:cNvSpPr/>
          <p:nvPr/>
        </p:nvSpPr>
        <p:spPr>
          <a:xfrm>
            <a:off x="1071720" y="214200"/>
            <a:ext cx="78087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физической культуры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 спорта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17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31759315"/>
              </p:ext>
            </p:extLst>
          </p:nvPr>
        </p:nvGraphicFramePr>
        <p:xfrm>
          <a:off x="285840" y="3945699"/>
          <a:ext cx="8598853" cy="24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20" name="Table 1"/>
          <p:cNvGraphicFramePr/>
          <p:nvPr>
            <p:extLst>
              <p:ext uri="{D42A27DB-BD31-4B8C-83A1-F6EECF244321}">
                <p14:modId xmlns:p14="http://schemas.microsoft.com/office/powerpoint/2010/main" val="640088029"/>
              </p:ext>
            </p:extLst>
          </p:nvPr>
        </p:nvGraphicFramePr>
        <p:xfrm>
          <a:off x="179279" y="1557360"/>
          <a:ext cx="8774939" cy="4833418"/>
        </p:xfrm>
        <a:graphic>
          <a:graphicData uri="http://schemas.openxmlformats.org/drawingml/2006/table">
            <a:tbl>
              <a:tblPr/>
              <a:tblGrid>
                <a:gridCol w="4875372"/>
                <a:gridCol w="1152394"/>
                <a:gridCol w="973612"/>
                <a:gridCol w="973612"/>
                <a:gridCol w="799949"/>
              </a:tblGrid>
              <a:tr h="711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/>
                        <a:t/>
                      </a:r>
                      <a:br>
                        <a:rPr b="1"/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</a:tr>
              <a:tr h="1425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жителей городского округа Красноуфимск, систематически занимающихся физической культурой и спортом, в общей численности населения городского округа Красноуфимск в возрасте 3-79 лет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11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спортивно-массовых и физкультурно-оздоровительных мероприятий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61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медалей, завоеванных спортсменами городского округа Красноуфимск на официальных областных соревнованиях по видам спорта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13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Уровень обеспеченности населения спортивными сооружениями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исходя из единовременной пропускной способности объектов спорта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процент</a:t>
                      </a:r>
                      <a:endParaRPr lang="ru-RU" sz="1600" b="0" strike="noStrike" spc="-1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 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48,9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56,1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21" name="CustomShape 2"/>
          <p:cNvSpPr/>
          <p:nvPr/>
        </p:nvSpPr>
        <p:spPr>
          <a:xfrm>
            <a:off x="1071720" y="214200"/>
            <a:ext cx="771389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физической культуры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 спорта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4" name="CustomShape 1"/>
          <p:cNvSpPr/>
          <p:nvPr/>
        </p:nvSpPr>
        <p:spPr>
          <a:xfrm>
            <a:off x="254160" y="1413000"/>
            <a:ext cx="8677440" cy="329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Организация эффективного управления и распоряжения имуществом, находящимся в муниципальной собственности городского округа  Красноуфимск.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Орган местного самоуправления, уполномоченный в сфере управления муниципальным имуществом «Управление муниципальным имуществом городского округа Красноуфимск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и распоряжение муниципальной собственностью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городского округа Красноуфимск в 2014-2024 годах»;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 программы  городского округа Красноуфимск «Управление муниципальной собственностью городского округа Красноуфимск в 2014-2024 годах».  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25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униципальной собственностью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27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34198111"/>
              </p:ext>
            </p:extLst>
          </p:nvPr>
        </p:nvGraphicFramePr>
        <p:xfrm>
          <a:off x="285840" y="4217157"/>
          <a:ext cx="8598853" cy="216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9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муниципальной собственностью 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4274174331"/>
              </p:ext>
            </p:extLst>
          </p:nvPr>
        </p:nvGraphicFramePr>
        <p:xfrm>
          <a:off x="186214" y="1341121"/>
          <a:ext cx="8741066" cy="4909369"/>
        </p:xfrm>
        <a:graphic>
          <a:graphicData uri="http://schemas.openxmlformats.org/drawingml/2006/table">
            <a:tbl>
              <a:tblPr/>
              <a:tblGrid>
                <a:gridCol w="5074351"/>
                <a:gridCol w="1121109"/>
                <a:gridCol w="762360"/>
                <a:gridCol w="932752"/>
                <a:gridCol w="850494"/>
              </a:tblGrid>
              <a:tr h="7344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en-US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662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проверок эффективности и целевого использования муниципального имущества, переданного во временное владение и пользование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strike="noStrike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Земельных участков</a:t>
                      </a:r>
                      <a:r>
                        <a:rPr lang="en-US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344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Доходы от сдачи в аренду муниципального имущества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15 422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14 750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600" b="0" strike="noStrike" kern="1200" spc="-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694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252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Доходы от реализации муниципального имущества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6 735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3 845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3 860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352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земельных участков, государственная собственность на которые не разграничена, поставленных на кадастровый учет в результате межевания (формирования)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9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муниципальной собственностью 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2512112853"/>
              </p:ext>
            </p:extLst>
          </p:nvPr>
        </p:nvGraphicFramePr>
        <p:xfrm>
          <a:off x="324000" y="1288800"/>
          <a:ext cx="8603280" cy="4949162"/>
        </p:xfrm>
        <a:graphic>
          <a:graphicData uri="http://schemas.openxmlformats.org/drawingml/2006/table">
            <a:tbl>
              <a:tblPr/>
              <a:tblGrid>
                <a:gridCol w="4944059"/>
                <a:gridCol w="1153741"/>
                <a:gridCol w="750343"/>
                <a:gridCol w="918049"/>
                <a:gridCol w="837088"/>
              </a:tblGrid>
              <a:tr h="773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75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объектов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недвижимости,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отношении которых проведена техническая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инвентаризация,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общем количестве объектов недвижимости, учитываемых в реестре муниципального имущества и подлежащих технической инвентаризации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5806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Оценка объектов муниципального имущества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ш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73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получаемые в виде арендной платы за земельные участки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12 004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14 750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14 694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695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земельных участков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2 615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3 100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3 946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97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33" name="CustomShape 1"/>
          <p:cNvSpPr/>
          <p:nvPr/>
        </p:nvSpPr>
        <p:spPr>
          <a:xfrm>
            <a:off x="307800" y="1413000"/>
            <a:ext cx="8677440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Рациональное управление средствами местного бюджета, повышение эффективности бюджетных расходов;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условий для реализации мероприятий муниципальной программы  в соответствии с установленными сроками и задачами.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Финансовое управление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администрации городского округа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бюджетным процессом и его совершенствование»;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муниципальным долгом»;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 программы городского округа Красноуфимск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«Управление муниципальными финансами городского округа Красноуфимск в 2014-2024 годах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»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34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36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67535656"/>
              </p:ext>
            </p:extLst>
          </p:nvPr>
        </p:nvGraphicFramePr>
        <p:xfrm>
          <a:off x="285840" y="4346532"/>
          <a:ext cx="8598853" cy="2035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38" name="CustomShape 1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9" name="Table 2"/>
          <p:cNvGraphicFramePr/>
          <p:nvPr>
            <p:extLst>
              <p:ext uri="{D42A27DB-BD31-4B8C-83A1-F6EECF244321}">
                <p14:modId xmlns:p14="http://schemas.microsoft.com/office/powerpoint/2010/main" val="447191193"/>
              </p:ext>
            </p:extLst>
          </p:nvPr>
        </p:nvGraphicFramePr>
        <p:xfrm>
          <a:off x="179280" y="1413360"/>
          <a:ext cx="8805960" cy="4874705"/>
        </p:xfrm>
        <a:graphic>
          <a:graphicData uri="http://schemas.openxmlformats.org/drawingml/2006/table">
            <a:tbl>
              <a:tblPr/>
              <a:tblGrid>
                <a:gridCol w="4316575"/>
                <a:gridCol w="1405960"/>
                <a:gridCol w="1057772"/>
                <a:gridCol w="1056304"/>
                <a:gridCol w="969349"/>
              </a:tblGrid>
              <a:tr h="665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 dirty="0"/>
                        <a:t/>
                      </a:r>
                      <a:br>
                        <a:rPr b="1" dirty="0"/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Формирование  бюджета городского округа Красноуфимск в программной структуре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Исполнение прогноза налоговых и неналоговых доходов местного бюджета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процентов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не менее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94,5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101,1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951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Осуществление  внутреннего муниципального финансового контроля в сфере бюджетных правоотношений 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1809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Соблюдение установленных законодательством сроков формирования и предоставление отчётности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 использовании местного бюджета, формируемой финансовым управлением администрации городского округа Красноуфимск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да/нет</a:t>
                      </a:r>
                      <a:endParaRPr lang="ru-RU" sz="1600" b="0" strike="noStrike" spc="-1" dirty="0" smtClean="0">
                        <a:latin typeface="+mn-lt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40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2" name="CustomShape 1"/>
          <p:cNvSpPr/>
          <p:nvPr/>
        </p:nvSpPr>
        <p:spPr>
          <a:xfrm>
            <a:off x="179279" y="1204920"/>
            <a:ext cx="8764305" cy="53076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сбалансированного, динамичного социально-экономического развития городского округа Красноуфимск;</a:t>
            </a:r>
            <a:endParaRPr lang="ru-RU" sz="14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Совершенствование муниципального управления по вопросам, связанным с общегосударственным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управлением;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Предоставление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государственной и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муниципальной поддержки в решении жилищной проблемы молодым семьям,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признанным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в установленном порядке нуждающимися в улучшении жилищных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условий;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Развитие малого и среднего предпринимательства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 городского округа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Красноуфимск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5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программы «Развитие и обеспечение эффективности деятельности администрации городского округа Красноуфимск в 2014-2024 годах»;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«Содействие реализации муниципальных функций, связанных с общегосударственным управлением»;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жильем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отдельных категорий граждан на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территории городского округа Красноуфимск на 2016-2024 годы»;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«Поддержка и развитие малого и среднего предпринимательства в городском округе Красноуфимск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на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2016-2024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годы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«Осуществление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градостроительной деятельности в городском округе Красноуфимск в 2016 – 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годах.»</a:t>
            </a:r>
            <a:endParaRPr lang="ru-RU" sz="1400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«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Предоставление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региональной поддержки молодым семьям на улучшение жилищных условий на территории городского округа Красноуфимск на 2016-2024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годы.»</a:t>
            </a:r>
          </a:p>
          <a:p>
            <a:pPr marL="1440">
              <a:lnSpc>
                <a:spcPct val="100000"/>
              </a:lnSpc>
              <a:buClr>
                <a:srgbClr val="000000"/>
              </a:buClr>
            </a:pPr>
            <a:endParaRPr lang="ru-RU" sz="1400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1440">
              <a:buClr>
                <a:srgbClr val="000000"/>
              </a:buClr>
            </a:pPr>
            <a:endParaRPr lang="ru-RU" sz="1400" spc="-1" dirty="0"/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endParaRPr lang="ru-RU" sz="1400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543" name="CustomShape 2"/>
          <p:cNvSpPr/>
          <p:nvPr/>
        </p:nvSpPr>
        <p:spPr>
          <a:xfrm>
            <a:off x="1071720" y="213348"/>
            <a:ext cx="776530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Рисунок 1"/>
          <p:cNvPicPr/>
          <p:nvPr/>
        </p:nvPicPr>
        <p:blipFill>
          <a:blip r:embed="rId2"/>
          <a:stretch/>
        </p:blipFill>
        <p:spPr>
          <a:xfrm>
            <a:off x="179280" y="18900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4100" name="Picture 4" descr="День города-2019 «Красноуфимск железнодорожный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4" y="3376165"/>
            <a:ext cx="4403808" cy="294160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День города-2018: на ул. Советской развернулся живой и красочный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77" y="3349367"/>
            <a:ext cx="4452606" cy="296840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288" name="Table 2"/>
          <p:cNvGraphicFramePr/>
          <p:nvPr>
            <p:extLst>
              <p:ext uri="{D42A27DB-BD31-4B8C-83A1-F6EECF244321}">
                <p14:modId xmlns:p14="http://schemas.microsoft.com/office/powerpoint/2010/main" val="2698869034"/>
              </p:ext>
            </p:extLst>
          </p:nvPr>
        </p:nvGraphicFramePr>
        <p:xfrm>
          <a:off x="2213232" y="1636729"/>
          <a:ext cx="4933080" cy="1316740"/>
        </p:xfrm>
        <a:graphic>
          <a:graphicData uri="http://schemas.openxmlformats.org/drawingml/2006/table">
            <a:tbl>
              <a:tblPr/>
              <a:tblGrid>
                <a:gridCol w="2369520"/>
                <a:gridCol w="2563560"/>
              </a:tblGrid>
              <a:tr h="8706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(отчет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(отчет)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</a:tr>
              <a:tr h="4461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000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ru-RU" sz="20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654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8301" y="223415"/>
            <a:ext cx="7808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Численность постоянного населения ГО Красноуфимск (на конец года, человек)</a:t>
            </a:r>
            <a:endParaRPr lang="ru-RU" sz="2000" spc="-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3" name="CustomShape 2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</a:t>
            </a:r>
            <a:endParaRPr lang="ru-RU" sz="2000" b="1" strike="noStrike" spc="-1" dirty="0" smtClean="0">
              <a:solidFill>
                <a:srgbClr val="000000"/>
              </a:solidFill>
              <a:latin typeface="Georgia" panose="02040502050405020303" pitchFamily="18" charset="0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45" name="CustomShape 3"/>
          <p:cNvSpPr/>
          <p:nvPr/>
        </p:nvSpPr>
        <p:spPr>
          <a:xfrm>
            <a:off x="3014018" y="6389497"/>
            <a:ext cx="3159816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83332340"/>
              </p:ext>
            </p:extLst>
          </p:nvPr>
        </p:nvGraphicFramePr>
        <p:xfrm>
          <a:off x="162839" y="1302707"/>
          <a:ext cx="8780746" cy="507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96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7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48" name="Table 2"/>
          <p:cNvGraphicFramePr/>
          <p:nvPr>
            <p:extLst>
              <p:ext uri="{D42A27DB-BD31-4B8C-83A1-F6EECF244321}">
                <p14:modId xmlns:p14="http://schemas.microsoft.com/office/powerpoint/2010/main" val="1771753010"/>
              </p:ext>
            </p:extLst>
          </p:nvPr>
        </p:nvGraphicFramePr>
        <p:xfrm>
          <a:off x="199440" y="1411561"/>
          <a:ext cx="8727840" cy="5126736"/>
        </p:xfrm>
        <a:graphic>
          <a:graphicData uri="http://schemas.openxmlformats.org/drawingml/2006/table">
            <a:tbl>
              <a:tblPr/>
              <a:tblGrid>
                <a:gridCol w="4771110"/>
                <a:gridCol w="1202020"/>
                <a:gridCol w="898352"/>
                <a:gridCol w="948964"/>
                <a:gridCol w="907394"/>
              </a:tblGrid>
              <a:tr h="612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8762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налога на имущество физических лиц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малого и среднего предпринимательства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762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штрафов, начисленных административной комиссией городского округа Красноуфимск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жилых помещений,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приходящая в среднем на одного жителя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опубликованных НПА от общего количества НПА, обязательных для  публикации  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социальную выплату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49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1" name="CustomShape 1"/>
          <p:cNvSpPr/>
          <p:nvPr/>
        </p:nvSpPr>
        <p:spPr>
          <a:xfrm>
            <a:off x="307800" y="1413000"/>
            <a:ext cx="8677440" cy="493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Создание и поддержание комфортного проживания населения;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Эффективная работа жилищно-коммунальной инфраструктуры;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выполнения требований Регламента содержания дорожно-уличной сети;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Выполнение обязательств учреждения по социальной поддержке отдельных категорий граждан, создание условий для повышения качества жизни отдельных категорий граждан, степени их социальной защищенности;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Формирование целостности и эффективной системы управления жилищно-коммунальным и дорожным </a:t>
            </a:r>
            <a:r>
              <a:rPr lang="ru-RU" sz="15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хозяйством;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городского округа </a:t>
            </a:r>
            <a:r>
              <a:rPr lang="ru-RU" sz="15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Красноуфимск;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spc="-1" dirty="0" smtClean="0">
                <a:solidFill>
                  <a:srgbClr val="000000"/>
                </a:solidFill>
                <a:latin typeface="Times New Roman"/>
              </a:rPr>
              <a:t>Обеспечение выполнения требований Правил благоустройства.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5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Красноуфимское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МКУ «Служба единого заказчика»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1) "Комплексное благоустройство территории городского округа Красноуфимск" 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2) "Развитие дорожного хозяйства городского округа Красноуфимск"  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3) "Развитие жилищно-коммунального комплекса  городского округа Красноуфимск"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4) «Социальная поддержка населения городского округа Красноуфимск»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5) "Строительство и реконструкция объектов городского округа Красноуфимск 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6) "Обеспечение реализации муниципальной программы и прочие мероприятия городского округа Красноуфимск"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strike="noStrike" spc="-1" dirty="0">
              <a:latin typeface="Arial"/>
            </a:endParaRPr>
          </a:p>
        </p:txBody>
      </p:sp>
      <p:sp>
        <p:nvSpPr>
          <p:cNvPr id="552" name="CustomShape 2"/>
          <p:cNvSpPr/>
          <p:nvPr/>
        </p:nvSpPr>
        <p:spPr>
          <a:xfrm>
            <a:off x="1071720" y="213348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Развитие и модернизация жилищно-коммунального и дорожного хозяйства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4" name="CustomShape 1"/>
          <p:cNvSpPr/>
          <p:nvPr/>
        </p:nvSpPr>
        <p:spPr>
          <a:xfrm>
            <a:off x="1071720" y="214200"/>
            <a:ext cx="7703280" cy="9680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и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модернизация </a:t>
            </a:r>
            <a:r>
              <a:rPr lang="ru-RU" sz="19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жилищно-коммунального и дорожного хозяйства городского округа Красноуфимск в 2014-2024 годах»</a:t>
            </a:r>
            <a:endParaRPr lang="ru-RU" sz="19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09699316"/>
              </p:ext>
            </p:extLst>
          </p:nvPr>
        </p:nvGraphicFramePr>
        <p:xfrm>
          <a:off x="285840" y="1552755"/>
          <a:ext cx="8598853" cy="4828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8" name="CustomShape 1"/>
          <p:cNvSpPr/>
          <p:nvPr/>
        </p:nvSpPr>
        <p:spPr>
          <a:xfrm>
            <a:off x="1071720" y="214200"/>
            <a:ext cx="826128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жилищно-коммунальному и дорожному хозяйству </a:t>
            </a:r>
            <a:endParaRPr lang="ru-RU" sz="2000" b="0" strike="noStrike" spc="-1" dirty="0">
              <a:latin typeface="Arial"/>
            </a:endParaRPr>
          </a:p>
        </p:txBody>
      </p:sp>
      <p:graphicFrame>
        <p:nvGraphicFramePr>
          <p:cNvPr id="559" name="Table 2"/>
          <p:cNvGraphicFramePr/>
          <p:nvPr>
            <p:extLst>
              <p:ext uri="{D42A27DB-BD31-4B8C-83A1-F6EECF244321}">
                <p14:modId xmlns:p14="http://schemas.microsoft.com/office/powerpoint/2010/main" val="3799586728"/>
              </p:ext>
            </p:extLst>
          </p:nvPr>
        </p:nvGraphicFramePr>
        <p:xfrm>
          <a:off x="185632" y="1278784"/>
          <a:ext cx="8783005" cy="5024203"/>
        </p:xfrm>
        <a:graphic>
          <a:graphicData uri="http://schemas.openxmlformats.org/drawingml/2006/table">
            <a:tbl>
              <a:tblPr/>
              <a:tblGrid>
                <a:gridCol w="479411"/>
                <a:gridCol w="3481622"/>
                <a:gridCol w="903807"/>
                <a:gridCol w="2014097"/>
                <a:gridCol w="1904068"/>
              </a:tblGrid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N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Ед. изм.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год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год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Содержание </a:t>
                      </a: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площадей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объектов благоустройства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Тыс. кв. м.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75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дворовых территорий, которые соответствуют современным требованиям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11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78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граждан, уровень комфортности проживания которых повышен за счет реализации мероприятий Программы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Чел.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12 361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</a:tr>
              <a:tr h="2380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Поддержка садоводческих товариществ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Кол-во.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52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Ремонт муниципальных квартир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52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Расширение сетей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уличного освещения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Км.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71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образовательных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учреждений возле которых обеспечена безопасность дорожного движения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Кол-во. учрежд.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</a:t>
                      </a:r>
                      <a:endParaRPr lang="ru-RU" sz="14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Увеличение протяженности сетей газоснабжения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Км.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9,6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250920" y="1413000"/>
            <a:ext cx="8783640" cy="5076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80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Оказание мер дополнительной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социальной поддержки населению 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городского округа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Красноуфимск.</a:t>
            </a:r>
            <a:endParaRPr lang="ru-RU" sz="180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исполнитель: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   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Дополнительные меры социальной поддержки населения городского округа Красноуфимск»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Вакцинопрофилактика в городском округе Красноуфимск»</a:t>
            </a:r>
            <a:r>
              <a:rPr lang="ru-RU" sz="1800" b="0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«Предупреждение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распространения ВИЧ-инфекции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городском округе Красноуфимск» 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«Профилактика туберкулеза на территории городского округа Красноуфимск»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«Кадровое обеспечение учреждений здравоохранения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 образования ГО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Красноуфимск»  на 2016-2024 годы.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64" name="CustomShape 2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«Социальная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6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67" name="CustomShape 1"/>
          <p:cNvSpPr/>
          <p:nvPr/>
        </p:nvSpPr>
        <p:spPr>
          <a:xfrm>
            <a:off x="1071720" y="214200"/>
            <a:ext cx="7775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«Социальная 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29699006"/>
              </p:ext>
            </p:extLst>
          </p:nvPr>
        </p:nvGraphicFramePr>
        <p:xfrm>
          <a:off x="285840" y="1323833"/>
          <a:ext cx="8598853" cy="5057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1071720" y="214200"/>
            <a:ext cx="7839367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«Социальная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72" name="Table 2"/>
          <p:cNvGraphicFramePr/>
          <p:nvPr>
            <p:extLst>
              <p:ext uri="{D42A27DB-BD31-4B8C-83A1-F6EECF244321}">
                <p14:modId xmlns:p14="http://schemas.microsoft.com/office/powerpoint/2010/main" val="1787529999"/>
              </p:ext>
            </p:extLst>
          </p:nvPr>
        </p:nvGraphicFramePr>
        <p:xfrm>
          <a:off x="178999" y="1333841"/>
          <a:ext cx="8732087" cy="5126736"/>
        </p:xfrm>
        <a:graphic>
          <a:graphicData uri="http://schemas.openxmlformats.org/drawingml/2006/table">
            <a:tbl>
              <a:tblPr/>
              <a:tblGrid>
                <a:gridCol w="4446121"/>
                <a:gridCol w="1322063"/>
                <a:gridCol w="1018830"/>
                <a:gridCol w="1097344"/>
                <a:gridCol w="847729"/>
              </a:tblGrid>
              <a:tr h="543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543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граждан, получивших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материальную помощь.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543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Привиты против клещевого энцефалита дети от 15 мес. до 17 лет.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Охват населения в возрасте  от 15-49 лет мероприятий первичной профилактики ВИЧ-инфекции.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 значимых объектов, оборудованных элементами доступности для маломобильных граждан.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310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получивших субсидию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проведённых торжественных, культурных, спортивных мероприятий для ветеранов, пенсионеров, инвалидов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73" name="CustomShape 3"/>
          <p:cNvSpPr/>
          <p:nvPr/>
        </p:nvSpPr>
        <p:spPr>
          <a:xfrm>
            <a:off x="2340000" y="6381720"/>
            <a:ext cx="4570560" cy="27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75" name="CustomShape 1"/>
          <p:cNvSpPr/>
          <p:nvPr/>
        </p:nvSpPr>
        <p:spPr>
          <a:xfrm>
            <a:off x="326880" y="1484280"/>
            <a:ext cx="8677440" cy="476908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endParaRPr lang="ru-RU" sz="16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Противодействие идеологии терроризма;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Осуществление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мероприятий по профилактике правонарушений и экстремизма;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общественной безопасности  граждан;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Противодействие экстремизму и защита граждан проживающих на территории городского округа Красноуфимск от экстремистских актов;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Гармонизация межнациональных отношений;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Предупреждение и ликвидация последствий ЧС и стихийных бедствий;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пожарной безопасности;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АПК «Безопасный город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576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8818560" cy="52615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endParaRPr lang="ru-RU" sz="16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Профилактика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правонарушений в общественных местах. Безопасность дорожного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«Профилактика правонарушений среди несовершеннолетних и молодёжи. Предупреждение беспризорности и безнадзорности»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Реализация мер социального обслуживания, реабилитации и адаптации лиц, нуждающихся в государственной поддержке.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Ресоциализация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лиц, освободившихся из мест лишения свободы и несовершеннолетних прибывших из специализированных учреждений закрытого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Профилактика алкоголизма и наркомании на территории городского округа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Красноуфимск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идеологии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терроризма, предупреждение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экстремизма и гармонизация межнациональных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отношений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«Участие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общественных объединений и населения городского округа Красноуфимск в обеспечении правопорядка в общественных местах и в работе с подростками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молодежью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«Противодействие терроризму, минимизация и (или) ликвидация проявлений терроризма, а также последствий чр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езвычайных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ситуаций и стихийных бедствий. Обеспечение пожарной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безопасности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развитие на территории городского округа Красноуфимск АПК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«Безопасный город»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23839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2" name="Table 1"/>
          <p:cNvGraphicFramePr/>
          <p:nvPr>
            <p:extLst>
              <p:ext uri="{D42A27DB-BD31-4B8C-83A1-F6EECF244321}">
                <p14:modId xmlns:p14="http://schemas.microsoft.com/office/powerpoint/2010/main" val="1108584845"/>
              </p:ext>
            </p:extLst>
          </p:nvPr>
        </p:nvGraphicFramePr>
        <p:xfrm>
          <a:off x="150392" y="1330327"/>
          <a:ext cx="8821080" cy="4294095"/>
        </p:xfrm>
        <a:graphic>
          <a:graphicData uri="http://schemas.openxmlformats.org/drawingml/2006/table">
            <a:tbl>
              <a:tblPr/>
              <a:tblGrid>
                <a:gridCol w="5152680"/>
                <a:gridCol w="1796040"/>
                <a:gridCol w="1872360"/>
              </a:tblGrid>
              <a:tr h="91613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прогноз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6950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Оборот организаций *(по полному кругу) по видам экономической деятельности, млн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.: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b="1" strike="noStrike" kern="1200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285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99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Введено жилых домов,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9 841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том числе индивидуального жилья,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8 164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99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Уровень безработицы,  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0,95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Состоит на учете безработных, 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178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Среднемесячная заработная плата  1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работника (без субъектов СМП),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рублей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38 776,7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40 872,6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3" name="CustomShape 2"/>
          <p:cNvSpPr/>
          <p:nvPr/>
        </p:nvSpPr>
        <p:spPr>
          <a:xfrm>
            <a:off x="219960" y="5752080"/>
            <a:ext cx="8642520" cy="63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Georgia"/>
                <a:ea typeface="DejaVu Sans"/>
              </a:rPr>
              <a:t>*</a:t>
            </a:r>
            <a:r>
              <a:rPr lang="en-US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 </a:t>
            </a:r>
            <a:r>
              <a:rPr lang="ru-RU" sz="1200" b="1" strike="noStrike" spc="-1">
                <a:solidFill>
                  <a:srgbClr val="000000"/>
                </a:solidFill>
                <a:latin typeface="Georgia"/>
                <a:ea typeface="DejaVu Sans"/>
              </a:rPr>
              <a:t>оборот организаций</a:t>
            </a:r>
            <a:r>
              <a:rPr lang="ru-RU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 включается стоимость отгруженных товаров собственного производства, выполненных работ и услуг собственными силами, а также выручка от продажи приобретенных на стороне товаров (без налога на добавленную стоимость, акцизов и аналогичных обязательных платежей).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720" y="235360"/>
            <a:ext cx="8007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Основные показатели социально-экономического развития  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1071720" y="214200"/>
            <a:ext cx="763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«Обеспечение безопасности жизнедеятельности населения городского округа Красноуфимск» на 2016 -2022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82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48593907"/>
              </p:ext>
            </p:extLst>
          </p:nvPr>
        </p:nvGraphicFramePr>
        <p:xfrm>
          <a:off x="285840" y="1419367"/>
          <a:ext cx="8598853" cy="4962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endParaRPr lang="ru-RU" sz="2000" b="0" strike="noStrike" spc="-1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2016 -2022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342499084"/>
              </p:ext>
            </p:extLst>
          </p:nvPr>
        </p:nvGraphicFramePr>
        <p:xfrm>
          <a:off x="254520" y="1342800"/>
          <a:ext cx="8784720" cy="4966561"/>
        </p:xfrm>
        <a:graphic>
          <a:graphicData uri="http://schemas.openxmlformats.org/drawingml/2006/table">
            <a:tbl>
              <a:tblPr/>
              <a:tblGrid>
                <a:gridCol w="4655683"/>
                <a:gridCol w="1147157"/>
                <a:gridCol w="1024920"/>
                <a:gridCol w="1062000"/>
                <a:gridCol w="894960"/>
              </a:tblGrid>
              <a:tr h="708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t/>
                      </a:r>
                      <a:br/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6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Охват населения ГО Красноуфимск информированием об опасности потребления н/с и психотропных веществ, о доступных мерах профилактики, создание мотивации на раннее обращение за медицинской помощью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6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проведенных информационных, пропагандистских, просветительных мероприятий, семинаров, лекций, бесед, круглых столов, встреч для граждан городского округа и общественных объединений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131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преступлений раскрытых с применением технических средств АПК «Безопасный город»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4931413" cy="156820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Повышение уровня комфорта городской среды для улучшения условий проживания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населения городского округа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Красноуфимск</a:t>
            </a:r>
          </a:p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Ответственный исполнитель: </a:t>
            </a:r>
            <a:endParaRPr lang="ru-RU" sz="1600" spc="-1" dirty="0"/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Администрация городского округа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Красноуфимск</a:t>
            </a:r>
            <a:endParaRPr lang="ru-RU" sz="160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210955"/>
            <a:ext cx="77702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Формирование современной городской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среды на территории городского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2018 – 2024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91757830"/>
              </p:ext>
            </p:extLst>
          </p:nvPr>
        </p:nvGraphicFramePr>
        <p:xfrm>
          <a:off x="166680" y="2993720"/>
          <a:ext cx="5207926" cy="338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30" name="Picture 6" descr="За три года Красноуфимск благоустроили на ₽64 млн: что построят ещё? |  Уральский мериди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06" y="1436700"/>
            <a:ext cx="3467328" cy="2311552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Набережная в Красноуфимске приобретает новый облик Красноуфимск Онлай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06" y="3829616"/>
            <a:ext cx="3509002" cy="2330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76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1066994" y="201737"/>
            <a:ext cx="807700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Муниципальная программа «Формирование современной городской среды на территории городского округа Красноуфимск» на 2018 – 2024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годы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pic>
        <p:nvPicPr>
          <p:cNvPr id="58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1437002809"/>
              </p:ext>
            </p:extLst>
          </p:nvPr>
        </p:nvGraphicFramePr>
        <p:xfrm>
          <a:off x="254520" y="1342801"/>
          <a:ext cx="8784720" cy="5126736"/>
        </p:xfrm>
        <a:graphic>
          <a:graphicData uri="http://schemas.openxmlformats.org/drawingml/2006/table">
            <a:tbl>
              <a:tblPr/>
              <a:tblGrid>
                <a:gridCol w="4655683"/>
                <a:gridCol w="1147157"/>
                <a:gridCol w="1024920"/>
                <a:gridCol w="1062000"/>
                <a:gridCol w="894960"/>
              </a:tblGrid>
              <a:tr h="641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t/>
                      </a:r>
                      <a:br/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641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916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к общей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36,6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46,3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916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r>
                        <a:rPr lang="ru-RU" sz="1600" b="0" strike="noStrike" spc="-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приходящихся на 1 жителя муниципального образования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0,783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разработанной сметно-проектной документации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трудоспособного населения, принявшего участие в рейтинговом голосовании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13 980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8 177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6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1109880" y="214200"/>
            <a:ext cx="759924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Расходы бюджета с учетом интересов целевых групп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32400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90" name="Table 2"/>
          <p:cNvGraphicFramePr/>
          <p:nvPr>
            <p:extLst>
              <p:ext uri="{D42A27DB-BD31-4B8C-83A1-F6EECF244321}">
                <p14:modId xmlns:p14="http://schemas.microsoft.com/office/powerpoint/2010/main" val="2281733735"/>
              </p:ext>
            </p:extLst>
          </p:nvPr>
        </p:nvGraphicFramePr>
        <p:xfrm>
          <a:off x="179279" y="1302204"/>
          <a:ext cx="8874186" cy="5425440"/>
        </p:xfrm>
        <a:graphic>
          <a:graphicData uri="http://schemas.openxmlformats.org/drawingml/2006/table">
            <a:tbl>
              <a:tblPr/>
              <a:tblGrid>
                <a:gridCol w="2102314"/>
                <a:gridCol w="1903265"/>
                <a:gridCol w="2093592"/>
                <a:gridCol w="1040451"/>
                <a:gridCol w="862814"/>
                <a:gridCol w="871750"/>
              </a:tblGrid>
              <a:tr h="4932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Объем расходов на поддержку целевой группы (тыс. руб.)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493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2020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2021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90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Почетные граждане г. Красноуфимска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 человек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г. - 1 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Ежемесячная денежная выплата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883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Молодые семьи 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 семья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 семьи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Социальные выплаты  на приобретение(строительство) жилого помещения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1 468,8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541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Ветераны, труженики тыла, реабилитированные граждане и граждане, пострадавшие от политических репрессий и иные слабозащищенные категории граждан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2020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810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6 534 человека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Компенсации расходов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оплату жилого помещения и коммунальных услуг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73 185,4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77 599,8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79 439,7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1109880" y="214200"/>
            <a:ext cx="759924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Расходы бюджета с учетом интересов целевых групп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92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32400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93" name="Table 2"/>
          <p:cNvGraphicFramePr/>
          <p:nvPr>
            <p:extLst>
              <p:ext uri="{D42A27DB-BD31-4B8C-83A1-F6EECF244321}">
                <p14:modId xmlns:p14="http://schemas.microsoft.com/office/powerpoint/2010/main" val="3386812214"/>
              </p:ext>
            </p:extLst>
          </p:nvPr>
        </p:nvGraphicFramePr>
        <p:xfrm>
          <a:off x="179280" y="1268280"/>
          <a:ext cx="8784720" cy="5541057"/>
        </p:xfrm>
        <a:graphic>
          <a:graphicData uri="http://schemas.openxmlformats.org/drawingml/2006/table">
            <a:tbl>
              <a:tblPr/>
              <a:tblGrid>
                <a:gridCol w="3312360"/>
                <a:gridCol w="936000"/>
                <a:gridCol w="2197440"/>
                <a:gridCol w="780480"/>
                <a:gridCol w="779040"/>
                <a:gridCol w="779400"/>
              </a:tblGrid>
              <a:tr h="762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Объем расходов на поддержку целевой группы (тыс. руб.)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539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2020 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2021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</a:tr>
              <a:tr h="2096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Пользователи жилого помещения в государственном или муниципальном жилищном фонде; наниматели жилого помещения по договору найма в частном жилищном фонде; члены жилищного или жилищно-строительного кооператива; собственники жилого помещения (квартиры, жилого дома, части квартиры или жилого дома)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 –  1 214 семей 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г. –  2 175 семей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Субсидии на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оплату жилого помещения и коммунальных услуг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20 983,7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24 607,0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22 249,9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984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Граждане, попавшие в трудную жизненную ситуацию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 - 88 чел.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г. - 96 чел.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179,1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622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Жители ГО Красноуфимск, проживающие в домах с централизованным отоплением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 –  18 202 чел. 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г. –  17 209 чел.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Частичное освобождение от платы за коммунальные</a:t>
                      </a:r>
                      <a:r>
                        <a:rPr lang="ru-RU" sz="14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10 673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21 522,9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21 522,9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" name="Table 1"/>
          <p:cNvGraphicFramePr/>
          <p:nvPr>
            <p:extLst>
              <p:ext uri="{D42A27DB-BD31-4B8C-83A1-F6EECF244321}">
                <p14:modId xmlns:p14="http://schemas.microsoft.com/office/powerpoint/2010/main" val="1186267069"/>
              </p:ext>
            </p:extLst>
          </p:nvPr>
        </p:nvGraphicFramePr>
        <p:xfrm>
          <a:off x="179280" y="1299008"/>
          <a:ext cx="8784720" cy="5306587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6882840"/>
                <a:gridCol w="1901880"/>
              </a:tblGrid>
              <a:tr h="4770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0000" marR="90000"/>
                </a:tc>
              </a:tr>
              <a:tr h="630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 дорожного движения вблизи образовательных учреждений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8 594,1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дорожной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одежды автомобильных дорог г. Красноуфимска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74 847,7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</a:t>
                      </a:r>
                      <a:r>
                        <a:rPr lang="ru-RU" sz="1600" strike="noStrike" kern="1200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</a:t>
                      </a: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Интернациональной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66 469,3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8965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омплексное благоустройство общественной территории «Ул. Советская в границах от ул. Бульварная до ул. Ленина с прилегающими территориями, центральной площади и пешеходной зоны по улице </a:t>
                      </a:r>
                      <a:r>
                        <a:rPr lang="ru-RU" sz="1600" strike="noStrike" spc="-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Мизерова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144 023,5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630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омплексное благоустройство общественной территории «Верхний уровень набережной р. Уфы с прилегающей к ней территорией»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12 593,4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газораспределительной сети в микрорайоне «Горняк» г. Красноуфимска Свердловской области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730,2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33 449,5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65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ремонт учреждений образования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7 486,0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630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Ремонт сетей водоснабжения и водоотведения на территории ГО Красноуфимск</a:t>
                      </a:r>
                      <a:endParaRPr lang="ru-RU" sz="1600" b="0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7 931,7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sp>
        <p:nvSpPr>
          <p:cNvPr id="595" name="CustomShape 2"/>
          <p:cNvSpPr/>
          <p:nvPr/>
        </p:nvSpPr>
        <p:spPr>
          <a:xfrm>
            <a:off x="1071720" y="214200"/>
            <a:ext cx="72709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Финансирование социально-значимых проектов 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2021 году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" name="Table 1"/>
          <p:cNvGraphicFramePr/>
          <p:nvPr>
            <p:extLst>
              <p:ext uri="{D42A27DB-BD31-4B8C-83A1-F6EECF244321}">
                <p14:modId xmlns:p14="http://schemas.microsoft.com/office/powerpoint/2010/main" val="1398042729"/>
              </p:ext>
            </p:extLst>
          </p:nvPr>
        </p:nvGraphicFramePr>
        <p:xfrm>
          <a:off x="179280" y="1268280"/>
          <a:ext cx="8784720" cy="5161703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6715080"/>
                <a:gridCol w="2069640"/>
              </a:tblGrid>
              <a:tr h="654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0000" marR="90000"/>
                </a:tc>
              </a:tr>
              <a:tr h="5708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образовательных учреждений к новому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учебному году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4 068,0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673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 «Среднее общеобразовательное учреждение на 550 мест» в г. Красноуфимска Свердловской области»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126 883,6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673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мероприятий по антитеррористической безопасности образовательных учреждений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25 920,6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957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новых мест (площадок) сбора твёрдых коммунальных отходов и содержание ранее созданных мест сбора твёрдых коммунальных отходов на территории городского округа Красноуфимск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3 169,4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67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выплаты молодым семьям на приобретение (строительство) жилого помещения (в рамках федеральной гос. программы «Жилище»)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2 471,0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9573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помещений, муниципального служебного фонда для специалистов с высшим образованием по наиболее востребованным специальностям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569,9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sp>
        <p:nvSpPr>
          <p:cNvPr id="598" name="CustomShape 2"/>
          <p:cNvSpPr/>
          <p:nvPr/>
        </p:nvSpPr>
        <p:spPr>
          <a:xfrm>
            <a:off x="1071720" y="214200"/>
            <a:ext cx="72709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Финансирование социально-значимых проектов 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2021 году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9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4267200" y="6324600"/>
            <a:ext cx="6096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124075" y="333375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latin typeface="Times New Roman" panose="02020603050405020304" pitchFamily="18" charset="0"/>
              </a:rPr>
              <a:t>Инициативные проекты </a:t>
            </a:r>
            <a:r>
              <a:rPr lang="ru-RU" altLang="ru-RU" b="1" dirty="0">
                <a:latin typeface="Times New Roman" panose="02020603050405020304" pitchFamily="18" charset="0"/>
              </a:rPr>
              <a:t>городского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округа Красноуфимск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606057"/>
              </p:ext>
            </p:extLst>
          </p:nvPr>
        </p:nvGraphicFramePr>
        <p:xfrm>
          <a:off x="3347864" y="1298043"/>
          <a:ext cx="5616624" cy="510116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8232"/>
                <a:gridCol w="3528392"/>
              </a:tblGrid>
              <a:tr h="712048"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Инициаторы проекта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Жители микрорайона «Селекционная станция»</a:t>
                      </a:r>
                      <a:endParaRPr lang="ru-RU" sz="1200" b="0" dirty="0"/>
                    </a:p>
                  </a:txBody>
                  <a:tcPr/>
                </a:tc>
              </a:tr>
              <a:tr h="62210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Полное наименование проекта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Проект «Старость дома не застанет» </a:t>
                      </a:r>
                    </a:p>
                    <a:p>
                      <a:r>
                        <a:rPr lang="ru-RU" sz="1200" dirty="0" smtClean="0"/>
                        <a:t>(устройство спортивной площадки по ул. Селекционная)»</a:t>
                      </a:r>
                    </a:p>
                  </a:txBody>
                  <a:tcPr/>
                </a:tc>
              </a:tr>
              <a:tr h="44436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Тип проекта</a:t>
                      </a:r>
                      <a:r>
                        <a:rPr lang="ru-RU" sz="1200" baseline="0" dirty="0" smtClean="0"/>
                        <a:t> (сфера реализации проекта)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Благоустройство территории ГО</a:t>
                      </a:r>
                      <a:r>
                        <a:rPr lang="ru-RU" sz="1200" baseline="0" dirty="0" smtClean="0"/>
                        <a:t> Красноуфимск</a:t>
                      </a:r>
                      <a:endParaRPr lang="ru-RU" sz="1200" dirty="0"/>
                    </a:p>
                  </a:txBody>
                  <a:tcPr/>
                </a:tc>
              </a:tr>
              <a:tr h="133308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Финансирование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Общая</a:t>
                      </a:r>
                      <a:r>
                        <a:rPr lang="ru-RU" sz="1200" baseline="0" dirty="0" smtClean="0"/>
                        <a:t> стоимость проекта – 701,9 тыс. руб., в </a:t>
                      </a:r>
                      <a:r>
                        <a:rPr lang="ru-RU" sz="1200" baseline="0" dirty="0" err="1" smtClean="0"/>
                        <a:t>т.ч</a:t>
                      </a:r>
                      <a:r>
                        <a:rPr lang="ru-RU" sz="1200" baseline="0" dirty="0" smtClean="0"/>
                        <a:t>.: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aseline="0" dirty="0" smtClean="0"/>
                        <a:t>средства субсидии –151,3 тыс. руб.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aseline="0" dirty="0" smtClean="0"/>
                        <a:t>средства местного бюджета – 449,6 </a:t>
                      </a:r>
                      <a:r>
                        <a:rPr lang="ru-RU" sz="1200" baseline="0" dirty="0" err="1" smtClean="0"/>
                        <a:t>тыс.руб</a:t>
                      </a:r>
                      <a:r>
                        <a:rPr lang="ru-RU" sz="1200" baseline="0" dirty="0" smtClean="0"/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aseline="0" dirty="0" smtClean="0"/>
                        <a:t>средства ИП – 70,0 </a:t>
                      </a:r>
                      <a:r>
                        <a:rPr lang="ru-RU" sz="1200" baseline="0" dirty="0" err="1" smtClean="0"/>
                        <a:t>тыс.руб</a:t>
                      </a:r>
                      <a:r>
                        <a:rPr lang="ru-RU" sz="1200" baseline="0" dirty="0" smtClean="0"/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aseline="0" dirty="0" smtClean="0"/>
                        <a:t>средства населения – 31,0 </a:t>
                      </a:r>
                      <a:r>
                        <a:rPr lang="ru-RU" sz="1200" baseline="0" dirty="0" err="1" smtClean="0"/>
                        <a:t>тыс.руб</a:t>
                      </a:r>
                      <a:r>
                        <a:rPr lang="ru-RU" sz="1200" baseline="0" dirty="0" smtClean="0"/>
                        <a:t>.</a:t>
                      </a:r>
                      <a:endParaRPr lang="ru-RU" sz="1200" dirty="0" smtClean="0"/>
                    </a:p>
                  </a:txBody>
                  <a:tcPr/>
                </a:tc>
              </a:tr>
              <a:tr h="62210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Количество жителей,</a:t>
                      </a:r>
                      <a:r>
                        <a:rPr lang="ru-RU" sz="1200" baseline="0" dirty="0" smtClean="0"/>
                        <a:t> принявших участие в обсуждении проекта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37 человек</a:t>
                      </a:r>
                      <a:endParaRPr lang="ru-RU" sz="1200" dirty="0"/>
                    </a:p>
                  </a:txBody>
                  <a:tcPr/>
                </a:tc>
              </a:tr>
              <a:tr h="44436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Количество </a:t>
                      </a:r>
                      <a:r>
                        <a:rPr lang="ru-RU" sz="1200" dirty="0" err="1" smtClean="0"/>
                        <a:t>благополучателей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1900 человек</a:t>
                      </a:r>
                      <a:endParaRPr lang="ru-RU" sz="1200" dirty="0"/>
                    </a:p>
                  </a:txBody>
                  <a:tcPr/>
                </a:tc>
              </a:tr>
              <a:tr h="79985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Планируемые результаты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Ввод в эксплуатацию объекта спортивной инфраструктуры в городском округе Красноуфимск (</a:t>
                      </a:r>
                      <a:r>
                        <a:rPr lang="ru-RU" sz="1200" dirty="0" err="1" smtClean="0"/>
                        <a:t>г.Красноуфимск</a:t>
                      </a:r>
                      <a:r>
                        <a:rPr lang="ru-RU" sz="1200" dirty="0" smtClean="0"/>
                        <a:t>, </a:t>
                      </a:r>
                      <a:r>
                        <a:rPr lang="ru-RU" sz="1200" dirty="0" err="1" smtClean="0"/>
                        <a:t>ул.Селекционная</a:t>
                      </a:r>
                      <a:r>
                        <a:rPr lang="ru-RU" sz="1200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65" y="1376979"/>
            <a:ext cx="2929117" cy="1949881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2214" t="8282" r="13156" b="3865"/>
          <a:stretch/>
        </p:blipFill>
        <p:spPr>
          <a:xfrm>
            <a:off x="276664" y="3521150"/>
            <a:ext cx="2929117" cy="229922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67533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348800"/>
            <a:ext cx="345276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Публикуются 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средствах массовой информации; 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Выносятся на публичные слушания в сроки, определенные бюджетным Законодательством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ytimg.com/vi/idRtuir1BLA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00" y="1348800"/>
            <a:ext cx="5462912" cy="307288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04839" y="5151397"/>
            <a:ext cx="8398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Размещаются на официальном сайте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endParaRPr lang="ru-RU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37022"/>
            <a:ext cx="77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Georgia"/>
              </a:rPr>
              <a:t>Способы участия граждан в общественном обсуждении проекта бюджета и отчета о его исполнении:</a:t>
            </a:r>
            <a:endParaRPr lang="ru-RU" spc="-1" dirty="0"/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670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Table 1"/>
          <p:cNvGraphicFramePr/>
          <p:nvPr>
            <p:extLst>
              <p:ext uri="{D42A27DB-BD31-4B8C-83A1-F6EECF244321}">
                <p14:modId xmlns:p14="http://schemas.microsoft.com/office/powerpoint/2010/main" val="3426223199"/>
              </p:ext>
            </p:extLst>
          </p:nvPr>
        </p:nvGraphicFramePr>
        <p:xfrm>
          <a:off x="285840" y="1557360"/>
          <a:ext cx="8629200" cy="4749480"/>
        </p:xfrm>
        <a:graphic>
          <a:graphicData uri="http://schemas.openxmlformats.org/drawingml/2006/table">
            <a:tbl>
              <a:tblPr/>
              <a:tblGrid>
                <a:gridCol w="5210085"/>
                <a:gridCol w="1219200"/>
                <a:gridCol w="1143000"/>
                <a:gridCol w="1056915"/>
              </a:tblGrid>
              <a:tr h="922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2020 год </a:t>
                      </a: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год </a:t>
                      </a: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год </a:t>
                      </a: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13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Дошкольное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34 818,7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36</a:t>
                      </a:r>
                      <a:r>
                        <a:rPr lang="ru-RU" sz="1700" b="0" strike="noStrike" kern="1200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 769,0</a:t>
                      </a:r>
                      <a:endParaRPr lang="ru-RU" sz="1700" b="0" strike="noStrike" kern="1200" spc="-1" dirty="0" smtClean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36 841,0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Общее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38 073,9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40 872,6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41 546,0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Дополнительное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38 029,1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43 352,0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43 368,0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Культура (работники культуры)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38 006,51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41</a:t>
                      </a:r>
                      <a:r>
                        <a:rPr lang="ru-RU" sz="1700" b="0" strike="noStrike" kern="1200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 400,0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41</a:t>
                      </a:r>
                      <a:r>
                        <a:rPr lang="ru-RU" sz="1700" b="0" strike="noStrike" kern="1200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 402,85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297" name="CustomShape 2"/>
          <p:cNvSpPr/>
          <p:nvPr/>
        </p:nvSpPr>
        <p:spPr>
          <a:xfrm>
            <a:off x="1071720" y="214200"/>
            <a:ext cx="7636741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Уровень средней заработной платы отдельных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категорий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работников бюджетной сферы в ГО Красноуфимск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29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8104680" y="6381720"/>
            <a:ext cx="70740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Рубли 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1071720" y="214200"/>
            <a:ext cx="7876080" cy="68929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Муниципальный </a:t>
            </a:r>
            <a:r>
              <a:rPr lang="ru-RU" sz="33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долг</a:t>
            </a:r>
            <a:endParaRPr lang="ru-RU" sz="3300" b="0" strike="noStrike" spc="-1" dirty="0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73457972"/>
              </p:ext>
            </p:extLst>
          </p:nvPr>
        </p:nvGraphicFramePr>
        <p:xfrm>
          <a:off x="4548734" y="1346895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03360077"/>
              </p:ext>
            </p:extLst>
          </p:nvPr>
        </p:nvGraphicFramePr>
        <p:xfrm>
          <a:off x="312840" y="1374221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0789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2729880" y="285840"/>
            <a:ext cx="3671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Контактная информация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6" name="CustomShape 2"/>
          <p:cNvSpPr/>
          <p:nvPr/>
        </p:nvSpPr>
        <p:spPr>
          <a:xfrm>
            <a:off x="238680" y="928800"/>
            <a:ext cx="5462627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Начальник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Финансового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управления: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Андронова Валентина Владимировна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7" name="CustomShape 3"/>
          <p:cNvSpPr/>
          <p:nvPr/>
        </p:nvSpPr>
        <p:spPr>
          <a:xfrm>
            <a:off x="237600" y="1643040"/>
            <a:ext cx="50079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Адрес: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Красноуфимск ул. Советская 25, каб. 219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8" name="CustomShape 4"/>
          <p:cNvSpPr/>
          <p:nvPr/>
        </p:nvSpPr>
        <p:spPr>
          <a:xfrm>
            <a:off x="224640" y="2428920"/>
            <a:ext cx="22982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Телефон, Факс: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5-08-78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9" name="CustomShape 5"/>
          <p:cNvSpPr/>
          <p:nvPr/>
        </p:nvSpPr>
        <p:spPr>
          <a:xfrm>
            <a:off x="229680" y="3143160"/>
            <a:ext cx="38696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 электронной почты: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fin-upr-krsk@yandex.ru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10" name="CustomShape 6"/>
          <p:cNvSpPr/>
          <p:nvPr/>
        </p:nvSpPr>
        <p:spPr>
          <a:xfrm>
            <a:off x="234720" y="3929040"/>
            <a:ext cx="385128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Режим работы: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8:30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17:45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(Пт.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16:30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)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Перерыв на обед 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13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14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Выходные Сб, Вс.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214200" y="2071800"/>
            <a:ext cx="8713800" cy="235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164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Бюджет для граждан подготовлен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Администрацией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Финансовым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управлением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</a:t>
            </a: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Информация размещена на сайте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</a:t>
            </a:r>
            <a:r>
              <a:rPr lang="en-US" sz="2000" b="1" u="sng" strike="noStrike" spc="-1" dirty="0">
                <a:solidFill>
                  <a:srgbClr val="00A3D6"/>
                </a:solidFill>
                <a:uFillTx/>
                <a:latin typeface="Georgia"/>
                <a:ea typeface="DejaVu Sans"/>
                <a:hlinkClick r:id="rId2"/>
              </a:rPr>
              <a:t>go-kruf.midural.ru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071720" y="310545"/>
            <a:ext cx="822816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Основные параметры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бюджета</a:t>
            </a:r>
            <a:r>
              <a:rPr lang="en-US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</a:p>
        </p:txBody>
      </p:sp>
      <p:graphicFrame>
        <p:nvGraphicFramePr>
          <p:cNvPr id="301" name="Table 2"/>
          <p:cNvGraphicFramePr/>
          <p:nvPr>
            <p:extLst>
              <p:ext uri="{D42A27DB-BD31-4B8C-83A1-F6EECF244321}">
                <p14:modId xmlns:p14="http://schemas.microsoft.com/office/powerpoint/2010/main" val="126737275"/>
              </p:ext>
            </p:extLst>
          </p:nvPr>
        </p:nvGraphicFramePr>
        <p:xfrm>
          <a:off x="457200" y="1604520"/>
          <a:ext cx="8229240" cy="48574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057040"/>
                <a:gridCol w="2057040"/>
                <a:gridCol w="2057040"/>
                <a:gridCol w="2058120"/>
              </a:tblGrid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1 816 309,8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2 245 829,0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2 245 551,0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465 960,3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680 096,3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687 369,2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1 350 349,5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1 565 732,6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1 558 181,8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1 804 735,2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2 304 813,8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</a:t>
                      </a:r>
                      <a:r>
                        <a:rPr lang="ru-RU" sz="1800" b="1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454,7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9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(–)/ профицит(+)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11 574,6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-58 984,8</a:t>
                      </a:r>
                      <a:endParaRPr lang="ru-RU" sz="1800" b="1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60 096,3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pic>
        <p:nvPicPr>
          <p:cNvPr id="302" name="Рисунок 7_0" descr="1410339261_allday_10.jpg"/>
          <p:cNvPicPr/>
          <p:nvPr/>
        </p:nvPicPr>
        <p:blipFill>
          <a:blip r:embed="rId2"/>
          <a:stretch/>
        </p:blipFill>
        <p:spPr>
          <a:xfrm>
            <a:off x="285840" y="21456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13512</TotalTime>
  <Words>6614</Words>
  <Application>Microsoft Office PowerPoint</Application>
  <PresentationFormat>Экран (4:3)</PresentationFormat>
  <Paragraphs>1234</Paragraphs>
  <Slides>82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82</vt:i4>
      </vt:variant>
    </vt:vector>
  </HeadingPairs>
  <TitlesOfParts>
    <vt:vector size="96" baseType="lpstr">
      <vt:lpstr>Microsoft YaHei</vt:lpstr>
      <vt:lpstr>Arial</vt:lpstr>
      <vt:lpstr>DejaVu Sans</vt:lpstr>
      <vt:lpstr>Georgia</vt:lpstr>
      <vt:lpstr>Raavi</vt:lpstr>
      <vt:lpstr>Symbol</vt:lpstr>
      <vt:lpstr>Times New Roman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VR</dc:creator>
  <dc:description/>
  <cp:lastModifiedBy>OlgaArapova</cp:lastModifiedBy>
  <cp:revision>1275</cp:revision>
  <cp:lastPrinted>2022-05-18T06:34:08Z</cp:lastPrinted>
  <dcterms:created xsi:type="dcterms:W3CDTF">2014-11-27T04:32:35Z</dcterms:created>
  <dcterms:modified xsi:type="dcterms:W3CDTF">2022-06-10T06:33:07Z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75</vt:i4>
  </property>
</Properties>
</file>